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09" r:id="rId3"/>
    <p:sldId id="260" r:id="rId4"/>
    <p:sldId id="261" r:id="rId5"/>
    <p:sldId id="262" r:id="rId6"/>
    <p:sldId id="299" r:id="rId7"/>
    <p:sldId id="307" r:id="rId8"/>
    <p:sldId id="306" r:id="rId9"/>
    <p:sldId id="265" r:id="rId10"/>
    <p:sldId id="266" r:id="rId11"/>
    <p:sldId id="308" r:id="rId12"/>
    <p:sldId id="268" r:id="rId13"/>
    <p:sldId id="270" r:id="rId14"/>
    <p:sldId id="272" r:id="rId15"/>
    <p:sldId id="274" r:id="rId16"/>
    <p:sldId id="276" r:id="rId17"/>
    <p:sldId id="300" r:id="rId18"/>
    <p:sldId id="301" r:id="rId19"/>
    <p:sldId id="304" r:id="rId20"/>
    <p:sldId id="303" r:id="rId21"/>
    <p:sldId id="277" r:id="rId22"/>
    <p:sldId id="298" r:id="rId23"/>
    <p:sldId id="294" r:id="rId24"/>
    <p:sldId id="295" r:id="rId25"/>
    <p:sldId id="296" r:id="rId26"/>
    <p:sldId id="302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0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nji.xyh\&#26700;&#38754;\&#20010;&#24615;&#21270;&#26435;&#3732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nji.xyh\&#26700;&#38754;\&#20010;&#24615;&#21270;&#26435;&#3732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nji.xyh\&#26700;&#38754;\&#20010;&#24615;&#21270;&#26435;&#3732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barChart>
        <c:barDir val="col"/>
        <c:grouping val="clustered"/>
        <c:ser>
          <c:idx val="0"/>
          <c:order val="0"/>
          <c:val>
            <c:numRef>
              <c:f>Sheet1!$B$67:$B$78</c:f>
              <c:numCache>
                <c:formatCode>General</c:formatCode>
                <c:ptCount val="12"/>
                <c:pt idx="0">
                  <c:v>-0.25411500000000004</c:v>
                </c:pt>
                <c:pt idx="1">
                  <c:v>-0.50074900000000111</c:v>
                </c:pt>
                <c:pt idx="2">
                  <c:v>-0.49767600000000062</c:v>
                </c:pt>
                <c:pt idx="3">
                  <c:v>-0.27508900000000008</c:v>
                </c:pt>
                <c:pt idx="4">
                  <c:v>-2.5174000000000012E-3</c:v>
                </c:pt>
                <c:pt idx="5">
                  <c:v>4.4914800000000032E-2</c:v>
                </c:pt>
                <c:pt idx="6">
                  <c:v>8.0558700000000066E-2</c:v>
                </c:pt>
                <c:pt idx="7">
                  <c:v>0.27062200000000008</c:v>
                </c:pt>
                <c:pt idx="8">
                  <c:v>0.32802400000000093</c:v>
                </c:pt>
                <c:pt idx="9">
                  <c:v>0.10979700000000019</c:v>
                </c:pt>
                <c:pt idx="10">
                  <c:v>0.35422900000000002</c:v>
                </c:pt>
                <c:pt idx="11">
                  <c:v>0.37170700000000001</c:v>
                </c:pt>
              </c:numCache>
            </c:numRef>
          </c:val>
        </c:ser>
        <c:axId val="54378880"/>
        <c:axId val="54380416"/>
      </c:barChart>
      <c:catAx>
        <c:axId val="54378880"/>
        <c:scaling>
          <c:orientation val="minMax"/>
        </c:scaling>
        <c:axPos val="b"/>
        <c:tickLblPos val="nextTo"/>
        <c:crossAx val="54380416"/>
        <c:crosses val="autoZero"/>
        <c:auto val="1"/>
        <c:lblAlgn val="ctr"/>
        <c:lblOffset val="100"/>
      </c:catAx>
      <c:valAx>
        <c:axId val="54380416"/>
        <c:scaling>
          <c:orientation val="minMax"/>
        </c:scaling>
        <c:axPos val="l"/>
        <c:majorGridlines/>
        <c:numFmt formatCode="General" sourceLinked="1"/>
        <c:tickLblPos val="nextTo"/>
        <c:crossAx val="5437888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>
        <c:manualLayout>
          <c:layoutTarget val="inner"/>
          <c:xMode val="edge"/>
          <c:yMode val="edge"/>
          <c:x val="0.11984463259233041"/>
          <c:y val="8.0270247750250004E-2"/>
          <c:w val="0.80779870890368022"/>
          <c:h val="0.80418564603932963"/>
        </c:manualLayout>
      </c:layout>
      <c:barChart>
        <c:barDir val="col"/>
        <c:grouping val="clustered"/>
        <c:ser>
          <c:idx val="0"/>
          <c:order val="0"/>
          <c:val>
            <c:numRef>
              <c:f>Sheet1!$B$52:$B$63</c:f>
              <c:numCache>
                <c:formatCode>General</c:formatCode>
                <c:ptCount val="12"/>
                <c:pt idx="0">
                  <c:v>8.825940000000021E-2</c:v>
                </c:pt>
                <c:pt idx="1">
                  <c:v>-6.2495600000000177E-3</c:v>
                </c:pt>
                <c:pt idx="2">
                  <c:v>-3.1220899999999999E-2</c:v>
                </c:pt>
                <c:pt idx="3">
                  <c:v>-5.7880600000000176E-3</c:v>
                </c:pt>
                <c:pt idx="4">
                  <c:v>0</c:v>
                </c:pt>
                <c:pt idx="5">
                  <c:v>-1.41263E-2</c:v>
                </c:pt>
                <c:pt idx="6">
                  <c:v>-1.7131000000000021E-3</c:v>
                </c:pt>
                <c:pt idx="7">
                  <c:v>3.6801900000000089E-2</c:v>
                </c:pt>
                <c:pt idx="8">
                  <c:v>5.3057899999999998E-2</c:v>
                </c:pt>
                <c:pt idx="9">
                  <c:v>1.5081500000000025E-2</c:v>
                </c:pt>
                <c:pt idx="10">
                  <c:v>1.2450299999999996E-2</c:v>
                </c:pt>
                <c:pt idx="11">
                  <c:v>0.261799</c:v>
                </c:pt>
              </c:numCache>
            </c:numRef>
          </c:val>
        </c:ser>
        <c:axId val="54747904"/>
        <c:axId val="54749440"/>
      </c:barChart>
      <c:catAx>
        <c:axId val="54747904"/>
        <c:scaling>
          <c:orientation val="minMax"/>
        </c:scaling>
        <c:axPos val="b"/>
        <c:tickLblPos val="nextTo"/>
        <c:crossAx val="54749440"/>
        <c:crosses val="autoZero"/>
        <c:auto val="1"/>
        <c:lblAlgn val="ctr"/>
        <c:lblOffset val="100"/>
      </c:catAx>
      <c:valAx>
        <c:axId val="54749440"/>
        <c:scaling>
          <c:orientation val="minMax"/>
        </c:scaling>
        <c:axPos val="l"/>
        <c:majorGridlines/>
        <c:numFmt formatCode="General" sourceLinked="1"/>
        <c:tickLblPos val="nextTo"/>
        <c:crossAx val="54747904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barChart>
        <c:barDir val="col"/>
        <c:grouping val="clustered"/>
        <c:ser>
          <c:idx val="0"/>
          <c:order val="0"/>
          <c:tx>
            <c:v>购买力1</c:v>
          </c:tx>
          <c:val>
            <c:numRef>
              <c:f>(Sheet1!$H$90,Sheet1!$H$95,Sheet1!$H$100,Sheet1!$H$105,Sheet1!$H$110)</c:f>
              <c:numCache>
                <c:formatCode>General</c:formatCode>
                <c:ptCount val="5"/>
                <c:pt idx="0">
                  <c:v>0.40093100000000004</c:v>
                </c:pt>
                <c:pt idx="1">
                  <c:v>0.21241300000000046</c:v>
                </c:pt>
                <c:pt idx="2">
                  <c:v>-4.1256899999999985E-2</c:v>
                </c:pt>
                <c:pt idx="3">
                  <c:v>-0.28036500000000031</c:v>
                </c:pt>
                <c:pt idx="4">
                  <c:v>-0.30939200000000056</c:v>
                </c:pt>
              </c:numCache>
            </c:numRef>
          </c:val>
        </c:ser>
        <c:ser>
          <c:idx val="1"/>
          <c:order val="1"/>
          <c:tx>
            <c:v>购买力2</c:v>
          </c:tx>
          <c:val>
            <c:numRef>
              <c:f>(Sheet1!$H$91,Sheet1!$H$96,Sheet1!$H$101,Sheet1!$H$106,Sheet1!$H$111)</c:f>
              <c:numCache>
                <c:formatCode>General</c:formatCode>
                <c:ptCount val="5"/>
                <c:pt idx="0">
                  <c:v>7.1874599999999997E-2</c:v>
                </c:pt>
                <c:pt idx="1">
                  <c:v>0.13942099999999999</c:v>
                </c:pt>
                <c:pt idx="2">
                  <c:v>7.5255799999999998E-2</c:v>
                </c:pt>
                <c:pt idx="3">
                  <c:v>-0.12008099999999998</c:v>
                </c:pt>
                <c:pt idx="4">
                  <c:v>-0.114486</c:v>
                </c:pt>
              </c:numCache>
            </c:numRef>
          </c:val>
        </c:ser>
        <c:ser>
          <c:idx val="2"/>
          <c:order val="2"/>
          <c:tx>
            <c:v>购买力3</c:v>
          </c:tx>
          <c:val>
            <c:numRef>
              <c:f>(Sheet1!$H$92,Sheet1!$H$97,Sheet1!$H$102,Sheet1!$H$107,Sheet1!$H$112)</c:f>
              <c:numCache>
                <c:formatCode>General</c:formatCode>
                <c:ptCount val="5"/>
                <c:pt idx="0">
                  <c:v>-0.21690500000000038</c:v>
                </c:pt>
                <c:pt idx="1">
                  <c:v>-2.6967000000000001E-2</c:v>
                </c:pt>
                <c:pt idx="2">
                  <c:v>9.4199600000000022E-2</c:v>
                </c:pt>
                <c:pt idx="3">
                  <c:v>5.1620299999999987E-2</c:v>
                </c:pt>
                <c:pt idx="4">
                  <c:v>5.4997800000000034E-2</c:v>
                </c:pt>
              </c:numCache>
            </c:numRef>
          </c:val>
        </c:ser>
        <c:ser>
          <c:idx val="3"/>
          <c:order val="3"/>
          <c:tx>
            <c:v>购买力4</c:v>
          </c:tx>
          <c:val>
            <c:numRef>
              <c:f>(Sheet1!$H$93,Sheet1!$H$98,Sheet1!$H$103,Sheet1!$H$108,Sheet1!$H$113)</c:f>
              <c:numCache>
                <c:formatCode>General</c:formatCode>
                <c:ptCount val="5"/>
                <c:pt idx="0">
                  <c:v>-0.44383100000000003</c:v>
                </c:pt>
                <c:pt idx="1">
                  <c:v>-0.23026600000000028</c:v>
                </c:pt>
                <c:pt idx="2">
                  <c:v>-2.2420900000000043E-3</c:v>
                </c:pt>
                <c:pt idx="3">
                  <c:v>0.12570799999999999</c:v>
                </c:pt>
                <c:pt idx="4">
                  <c:v>0.23251600000000031</c:v>
                </c:pt>
              </c:numCache>
            </c:numRef>
          </c:val>
        </c:ser>
        <c:ser>
          <c:idx val="4"/>
          <c:order val="4"/>
          <c:tx>
            <c:v>购买力5</c:v>
          </c:tx>
          <c:val>
            <c:numRef>
              <c:f>(Sheet1!$H$94,Sheet1!$H$99,Sheet1!$H$104,Sheet1!$H$109,Sheet1!$H$114)</c:f>
              <c:numCache>
                <c:formatCode>General</c:formatCode>
                <c:ptCount val="5"/>
                <c:pt idx="0">
                  <c:v>-0.56653100000000001</c:v>
                </c:pt>
                <c:pt idx="1">
                  <c:v>-0.38321700000000031</c:v>
                </c:pt>
                <c:pt idx="2">
                  <c:v>-0.14692300000000028</c:v>
                </c:pt>
                <c:pt idx="3">
                  <c:v>0.12268400000000014</c:v>
                </c:pt>
                <c:pt idx="4">
                  <c:v>0.43608400000000092</c:v>
                </c:pt>
              </c:numCache>
            </c:numRef>
          </c:val>
        </c:ser>
        <c:axId val="54776192"/>
        <c:axId val="54777728"/>
      </c:barChart>
      <c:catAx>
        <c:axId val="54776192"/>
        <c:scaling>
          <c:orientation val="minMax"/>
        </c:scaling>
        <c:axPos val="b"/>
        <c:tickLblPos val="nextTo"/>
        <c:crossAx val="54777728"/>
        <c:crosses val="autoZero"/>
        <c:auto val="1"/>
        <c:lblAlgn val="ctr"/>
        <c:lblOffset val="100"/>
      </c:catAx>
      <c:valAx>
        <c:axId val="54777728"/>
        <c:scaling>
          <c:orientation val="minMax"/>
        </c:scaling>
        <c:axPos val="l"/>
        <c:majorGridlines/>
        <c:numFmt formatCode="General" sourceLinked="1"/>
        <c:tickLblPos val="nextTo"/>
        <c:crossAx val="54776192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0ACAB-F815-4EA6-92BE-78929623F666}" type="datetimeFigureOut">
              <a:rPr lang="zh-CN" altLang="en-US" smtClean="0"/>
              <a:pPr/>
              <a:t>2013/7/13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0C6A-18BB-4E4D-9C1F-02814979F2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0892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个性化搜索技术和应用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383143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 达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3711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一淘及搜索事业部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搜索技术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-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算法技术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性别模型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3419872" y="1468208"/>
            <a:ext cx="1800199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确定模型目标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445565" y="2590050"/>
            <a:ext cx="1774507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整合训练数据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420444" y="4887749"/>
            <a:ext cx="1511597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训练模型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3524514" y="6016736"/>
            <a:ext cx="1468902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模型评测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420444" y="3769696"/>
            <a:ext cx="1871636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1"/>
                </a:solidFill>
              </a:rPr>
              <a:t>样本特征表述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059" y="1586453"/>
            <a:ext cx="19287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转化为</a:t>
            </a:r>
            <a:r>
              <a:rPr lang="en-US" altLang="zh-CN" b="1" dirty="0" smtClean="0">
                <a:solidFill>
                  <a:schemeClr val="tx1"/>
                </a:solidFill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</a:rPr>
              <a:t>分类问题</a:t>
            </a:r>
          </a:p>
        </p:txBody>
      </p:sp>
      <p:sp>
        <p:nvSpPr>
          <p:cNvPr id="9" name="横卷形 8"/>
          <p:cNvSpPr/>
          <p:nvPr/>
        </p:nvSpPr>
        <p:spPr>
          <a:xfrm>
            <a:off x="755576" y="2492896"/>
            <a:ext cx="2232248" cy="864096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支付宝身份证性别数据</a:t>
            </a:r>
          </a:p>
        </p:txBody>
      </p:sp>
      <p:cxnSp>
        <p:nvCxnSpPr>
          <p:cNvPr id="16" name="直接箭头连接符 15"/>
          <p:cNvCxnSpPr>
            <a:stCxn id="9" idx="3"/>
            <a:endCxn id="4" idx="1"/>
          </p:cNvCxnSpPr>
          <p:nvPr/>
        </p:nvCxnSpPr>
        <p:spPr>
          <a:xfrm flipV="1">
            <a:off x="2987824" y="2878082"/>
            <a:ext cx="457741" cy="468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上箭头 16"/>
          <p:cNvSpPr/>
          <p:nvPr/>
        </p:nvSpPr>
        <p:spPr>
          <a:xfrm rot="10800000">
            <a:off x="3995937" y="2075355"/>
            <a:ext cx="341774" cy="489204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cxnSp>
        <p:nvCxnSpPr>
          <p:cNvPr id="18" name="直接箭头连接符 17"/>
          <p:cNvCxnSpPr>
            <a:stCxn id="8" idx="3"/>
            <a:endCxn id="3" idx="1"/>
          </p:cNvCxnSpPr>
          <p:nvPr/>
        </p:nvCxnSpPr>
        <p:spPr>
          <a:xfrm flipV="1">
            <a:off x="2699792" y="1756240"/>
            <a:ext cx="720080" cy="1487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上箭头 18"/>
          <p:cNvSpPr/>
          <p:nvPr/>
        </p:nvSpPr>
        <p:spPr>
          <a:xfrm rot="10800000">
            <a:off x="4009189" y="3232866"/>
            <a:ext cx="341774" cy="489204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1" name="上箭头 20"/>
          <p:cNvSpPr/>
          <p:nvPr/>
        </p:nvSpPr>
        <p:spPr>
          <a:xfrm rot="10800000">
            <a:off x="3995937" y="4398545"/>
            <a:ext cx="341774" cy="489204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2" name="上箭头 21"/>
          <p:cNvSpPr/>
          <p:nvPr/>
        </p:nvSpPr>
        <p:spPr>
          <a:xfrm rot="10800000">
            <a:off x="3997152" y="5502106"/>
            <a:ext cx="341774" cy="489204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83125" y="5013176"/>
            <a:ext cx="77732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GBDT</a:t>
            </a:r>
            <a:endParaRPr lang="zh-CN" alt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直接箭头连接符 23"/>
          <p:cNvCxnSpPr>
            <a:stCxn id="5" idx="3"/>
            <a:endCxn id="23" idx="1"/>
          </p:cNvCxnSpPr>
          <p:nvPr/>
        </p:nvCxnSpPr>
        <p:spPr>
          <a:xfrm>
            <a:off x="4932041" y="5175781"/>
            <a:ext cx="751084" cy="37450"/>
          </a:xfrm>
          <a:prstGeom prst="straightConnector1">
            <a:avLst/>
          </a:prstGeom>
          <a:ln w="28575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左右箭头 25"/>
          <p:cNvSpPr/>
          <p:nvPr/>
        </p:nvSpPr>
        <p:spPr>
          <a:xfrm>
            <a:off x="2816336" y="3968552"/>
            <a:ext cx="604108" cy="360040"/>
          </a:xfrm>
          <a:prstGeom prst="left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1270" y="5949280"/>
            <a:ext cx="219002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准确率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召回率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人工评测</a:t>
            </a:r>
          </a:p>
        </p:txBody>
      </p:sp>
      <p:cxnSp>
        <p:nvCxnSpPr>
          <p:cNvPr id="28" name="肘形连接符 27"/>
          <p:cNvCxnSpPr>
            <a:stCxn id="6" idx="3"/>
            <a:endCxn id="27" idx="1"/>
          </p:cNvCxnSpPr>
          <p:nvPr/>
        </p:nvCxnSpPr>
        <p:spPr>
          <a:xfrm flipV="1">
            <a:off x="4993416" y="6303223"/>
            <a:ext cx="567854" cy="154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流程图: 文档 28"/>
          <p:cNvSpPr/>
          <p:nvPr/>
        </p:nvSpPr>
        <p:spPr>
          <a:xfrm>
            <a:off x="624763" y="3717032"/>
            <a:ext cx="2219045" cy="2052736"/>
          </a:xfrm>
          <a:prstGeom prst="flowChartDocumen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AutoNum type="arabicPeriod"/>
            </a:pPr>
            <a:r>
              <a:rPr lang="zh-CN" altLang="en-US" b="1" dirty="0" smtClean="0">
                <a:solidFill>
                  <a:schemeClr val="tx1"/>
                </a:solidFill>
              </a:rPr>
              <a:t>选择性别差异明显的类目上的男女行为（点击，成交，收藏）占比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lang="zh-CN" altLang="en-US" b="1" dirty="0" smtClean="0">
                <a:solidFill>
                  <a:schemeClr val="tx1"/>
                </a:solidFill>
              </a:rPr>
              <a:t>考虑行为时效性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</a:rPr>
              <a:t>购买力模型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79512" y="1268760"/>
            <a:ext cx="8856984" cy="5472608"/>
          </a:xfrm>
          <a:prstGeom prst="rect">
            <a:avLst/>
          </a:prstGeom>
        </p:spPr>
        <p:txBody>
          <a:bodyPr/>
          <a:lstStyle/>
          <a:p>
            <a:pPr marL="228600" indent="-228600">
              <a:buFont typeface="Arial" pitchFamily="34" charset="0"/>
              <a:buChar char="•"/>
            </a:pPr>
            <a:r>
              <a:rPr lang="zh-CN" altLang="en-US" sz="2400" dirty="0" smtClean="0"/>
              <a:t>类目价格分档</a:t>
            </a:r>
            <a:endParaRPr lang="en-US" altLang="zh-CN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zh-CN" altLang="en-US" sz="2400" dirty="0" smtClean="0"/>
              <a:t>根据用户</a:t>
            </a:r>
            <a:r>
              <a:rPr lang="en-US" altLang="zh-CN" sz="2400" dirty="0" smtClean="0"/>
              <a:t>&lt;</a:t>
            </a:r>
            <a:r>
              <a:rPr lang="zh-CN" altLang="en-US" sz="2400" dirty="0" smtClean="0"/>
              <a:t>购买，收藏，点击</a:t>
            </a:r>
            <a:r>
              <a:rPr lang="en-US" altLang="zh-CN" sz="2400" dirty="0" smtClean="0"/>
              <a:t>&gt;</a:t>
            </a:r>
            <a:r>
              <a:rPr lang="zh-CN" altLang="en-US" sz="2400" dirty="0" smtClean="0"/>
              <a:t>宝贝的价格来计算用户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类目的购买力</a:t>
            </a:r>
            <a:endParaRPr lang="en-US" altLang="zh-CN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zh-CN" altLang="en-US" sz="2400" dirty="0" smtClean="0"/>
              <a:t>利用协同过滤的思想，补充没行为的用户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类目的购买力</a:t>
            </a:r>
            <a:endParaRPr lang="en-US" altLang="zh-CN" sz="2400" dirty="0" smtClean="0"/>
          </a:p>
        </p:txBody>
      </p:sp>
      <p:cxnSp>
        <p:nvCxnSpPr>
          <p:cNvPr id="4" name="直线连接符 4"/>
          <p:cNvCxnSpPr/>
          <p:nvPr/>
        </p:nvCxnSpPr>
        <p:spPr>
          <a:xfrm>
            <a:off x="883644" y="4163400"/>
            <a:ext cx="300561" cy="2615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6"/>
          <p:cNvCxnSpPr/>
          <p:nvPr/>
        </p:nvCxnSpPr>
        <p:spPr>
          <a:xfrm>
            <a:off x="1127055" y="4415391"/>
            <a:ext cx="2729551" cy="2236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线连接符 8"/>
          <p:cNvCxnSpPr/>
          <p:nvPr/>
        </p:nvCxnSpPr>
        <p:spPr>
          <a:xfrm flipH="1">
            <a:off x="1175768" y="4348805"/>
            <a:ext cx="8438" cy="13217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1254055" y="416327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U_1</a:t>
            </a:r>
            <a:endParaRPr kumimoji="1" lang="zh-CN" altLang="en-US" sz="1200" dirty="0"/>
          </a:p>
        </p:txBody>
      </p:sp>
      <p:sp>
        <p:nvSpPr>
          <p:cNvPr id="8" name="文本框 10"/>
          <p:cNvSpPr txBox="1"/>
          <p:nvPr/>
        </p:nvSpPr>
        <p:spPr>
          <a:xfrm>
            <a:off x="1702537" y="4160753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U_2</a:t>
            </a:r>
            <a:endParaRPr kumimoji="1" lang="zh-CN" altLang="en-US" sz="1200" dirty="0"/>
          </a:p>
        </p:txBody>
      </p:sp>
      <p:sp>
        <p:nvSpPr>
          <p:cNvPr id="9" name="文本框 11"/>
          <p:cNvSpPr txBox="1"/>
          <p:nvPr/>
        </p:nvSpPr>
        <p:spPr>
          <a:xfrm>
            <a:off x="2151606" y="4167457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U_3</a:t>
            </a:r>
            <a:endParaRPr kumimoji="1" lang="zh-CN" altLang="en-US" sz="1200" dirty="0"/>
          </a:p>
        </p:txBody>
      </p:sp>
      <p:sp>
        <p:nvSpPr>
          <p:cNvPr id="10" name="文本框 12"/>
          <p:cNvSpPr txBox="1"/>
          <p:nvPr/>
        </p:nvSpPr>
        <p:spPr>
          <a:xfrm>
            <a:off x="812642" y="444871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C_1</a:t>
            </a:r>
            <a:endParaRPr kumimoji="1" lang="zh-CN" altLang="en-US" sz="1200" dirty="0"/>
          </a:p>
        </p:txBody>
      </p:sp>
      <p:sp>
        <p:nvSpPr>
          <p:cNvPr id="11" name="文本框 14"/>
          <p:cNvSpPr txBox="1"/>
          <p:nvPr/>
        </p:nvSpPr>
        <p:spPr>
          <a:xfrm>
            <a:off x="808450" y="4708284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C_2</a:t>
            </a:r>
            <a:endParaRPr kumimoji="1" lang="zh-CN" altLang="en-US" sz="1200" dirty="0"/>
          </a:p>
        </p:txBody>
      </p:sp>
      <p:sp>
        <p:nvSpPr>
          <p:cNvPr id="12" name="文本框 15"/>
          <p:cNvSpPr txBox="1"/>
          <p:nvPr/>
        </p:nvSpPr>
        <p:spPr>
          <a:xfrm>
            <a:off x="812642" y="5001088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C_3</a:t>
            </a:r>
            <a:endParaRPr kumimoji="1" lang="zh-CN" altLang="en-US" sz="1200" dirty="0"/>
          </a:p>
        </p:txBody>
      </p:sp>
      <p:sp>
        <p:nvSpPr>
          <p:cNvPr id="13" name="文本框 16"/>
          <p:cNvSpPr txBox="1"/>
          <p:nvPr/>
        </p:nvSpPr>
        <p:spPr>
          <a:xfrm>
            <a:off x="2549746" y="417416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U_4</a:t>
            </a:r>
            <a:endParaRPr kumimoji="1" lang="zh-CN" altLang="en-US" sz="1200" dirty="0"/>
          </a:p>
        </p:txBody>
      </p:sp>
      <p:sp>
        <p:nvSpPr>
          <p:cNvPr id="14" name="文本框 17"/>
          <p:cNvSpPr txBox="1"/>
          <p:nvPr/>
        </p:nvSpPr>
        <p:spPr>
          <a:xfrm>
            <a:off x="2987127" y="4174306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U_5</a:t>
            </a:r>
            <a:endParaRPr kumimoji="1" lang="zh-CN" altLang="en-US" sz="1200" dirty="0"/>
          </a:p>
        </p:txBody>
      </p:sp>
      <p:sp>
        <p:nvSpPr>
          <p:cNvPr id="15" name="文本框 18"/>
          <p:cNvSpPr txBox="1"/>
          <p:nvPr/>
        </p:nvSpPr>
        <p:spPr>
          <a:xfrm>
            <a:off x="3409650" y="4174161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U_6</a:t>
            </a:r>
            <a:endParaRPr kumimoji="1" lang="zh-CN" altLang="en-US" sz="1200" dirty="0"/>
          </a:p>
        </p:txBody>
      </p:sp>
      <p:sp>
        <p:nvSpPr>
          <p:cNvPr id="16" name="文本框 19"/>
          <p:cNvSpPr txBox="1"/>
          <p:nvPr/>
        </p:nvSpPr>
        <p:spPr>
          <a:xfrm>
            <a:off x="803117" y="5267865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C_4</a:t>
            </a:r>
            <a:endParaRPr kumimoji="1" lang="zh-CN" altLang="en-US" sz="1200" dirty="0"/>
          </a:p>
        </p:txBody>
      </p:sp>
      <p:sp>
        <p:nvSpPr>
          <p:cNvPr id="17" name="文本框 20"/>
          <p:cNvSpPr txBox="1"/>
          <p:nvPr/>
        </p:nvSpPr>
        <p:spPr>
          <a:xfrm>
            <a:off x="808450" y="5536847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C_5</a:t>
            </a:r>
            <a:endParaRPr kumimoji="1" lang="zh-CN" altLang="en-US" sz="1200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2805606"/>
              </p:ext>
            </p:extLst>
          </p:nvPr>
        </p:nvGraphicFramePr>
        <p:xfrm>
          <a:off x="1259632" y="4509120"/>
          <a:ext cx="2610642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07"/>
                <a:gridCol w="435107"/>
                <a:gridCol w="435107"/>
                <a:gridCol w="435107"/>
                <a:gridCol w="435107"/>
                <a:gridCol w="435107"/>
              </a:tblGrid>
              <a:tr h="218863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863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863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863"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8863"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2132556" y="5241476"/>
            <a:ext cx="409600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0" name="矩形 19"/>
          <p:cNvSpPr/>
          <p:nvPr/>
        </p:nvSpPr>
        <p:spPr>
          <a:xfrm>
            <a:off x="2996652" y="4514160"/>
            <a:ext cx="421804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1" name="矩形 20"/>
          <p:cNvSpPr/>
          <p:nvPr/>
        </p:nvSpPr>
        <p:spPr>
          <a:xfrm>
            <a:off x="2570706" y="5006402"/>
            <a:ext cx="409600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2" name="矩形 21"/>
          <p:cNvSpPr/>
          <p:nvPr/>
        </p:nvSpPr>
        <p:spPr>
          <a:xfrm>
            <a:off x="3447006" y="5246809"/>
            <a:ext cx="409600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3" name="矩形 22"/>
          <p:cNvSpPr/>
          <p:nvPr/>
        </p:nvSpPr>
        <p:spPr>
          <a:xfrm>
            <a:off x="3437481" y="4758529"/>
            <a:ext cx="409600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4" name="矩形 23"/>
          <p:cNvSpPr/>
          <p:nvPr/>
        </p:nvSpPr>
        <p:spPr>
          <a:xfrm>
            <a:off x="1691727" y="4523685"/>
            <a:ext cx="421804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5" name="矩形 24"/>
          <p:cNvSpPr/>
          <p:nvPr/>
        </p:nvSpPr>
        <p:spPr>
          <a:xfrm>
            <a:off x="1263102" y="4771335"/>
            <a:ext cx="421804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6" name="矩形 25"/>
          <p:cNvSpPr/>
          <p:nvPr/>
        </p:nvSpPr>
        <p:spPr>
          <a:xfrm>
            <a:off x="1273016" y="5481883"/>
            <a:ext cx="421804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sp>
        <p:nvSpPr>
          <p:cNvPr id="27" name="矩形 26"/>
          <p:cNvSpPr/>
          <p:nvPr/>
        </p:nvSpPr>
        <p:spPr>
          <a:xfrm>
            <a:off x="3006566" y="5491408"/>
            <a:ext cx="421804" cy="22576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bg1"/>
                </a:solidFill>
              </a:rPr>
              <a:t>？</a:t>
            </a:r>
          </a:p>
        </p:txBody>
      </p:sp>
      <p:cxnSp>
        <p:nvCxnSpPr>
          <p:cNvPr id="28" name="直线连接符 26"/>
          <p:cNvCxnSpPr/>
          <p:nvPr/>
        </p:nvCxnSpPr>
        <p:spPr>
          <a:xfrm>
            <a:off x="5186624" y="4093905"/>
            <a:ext cx="266611" cy="2730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7"/>
          <p:cNvCxnSpPr/>
          <p:nvPr/>
        </p:nvCxnSpPr>
        <p:spPr>
          <a:xfrm>
            <a:off x="5473691" y="4366404"/>
            <a:ext cx="2221479" cy="154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8"/>
          <p:cNvCxnSpPr/>
          <p:nvPr/>
        </p:nvCxnSpPr>
        <p:spPr>
          <a:xfrm flipH="1">
            <a:off x="5456795" y="4323852"/>
            <a:ext cx="8953" cy="15534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本框 29"/>
          <p:cNvSpPr txBox="1"/>
          <p:nvPr/>
        </p:nvSpPr>
        <p:spPr>
          <a:xfrm>
            <a:off x="5531560" y="4088594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C_1</a:t>
            </a:r>
            <a:endParaRPr kumimoji="1" lang="zh-CN" altLang="en-US" sz="1200" dirty="0"/>
          </a:p>
        </p:txBody>
      </p:sp>
      <p:sp>
        <p:nvSpPr>
          <p:cNvPr id="32" name="文本框 30"/>
          <p:cNvSpPr txBox="1"/>
          <p:nvPr/>
        </p:nvSpPr>
        <p:spPr>
          <a:xfrm>
            <a:off x="5978949" y="4083566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C_2</a:t>
            </a:r>
            <a:endParaRPr kumimoji="1" lang="zh-CN" altLang="en-US" sz="1200" dirty="0"/>
          </a:p>
        </p:txBody>
      </p:sp>
      <p:sp>
        <p:nvSpPr>
          <p:cNvPr id="33" name="文本框 31"/>
          <p:cNvSpPr txBox="1"/>
          <p:nvPr/>
        </p:nvSpPr>
        <p:spPr>
          <a:xfrm>
            <a:off x="6440738" y="4080662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C_3</a:t>
            </a:r>
            <a:endParaRPr kumimoji="1" lang="zh-CN" altLang="en-US" sz="1200" dirty="0"/>
          </a:p>
        </p:txBody>
      </p:sp>
      <p:sp>
        <p:nvSpPr>
          <p:cNvPr id="34" name="文本框 32"/>
          <p:cNvSpPr txBox="1"/>
          <p:nvPr/>
        </p:nvSpPr>
        <p:spPr>
          <a:xfrm>
            <a:off x="5077921" y="4442018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C_1</a:t>
            </a:r>
            <a:endParaRPr kumimoji="1" lang="zh-CN" altLang="en-US" sz="1200" dirty="0"/>
          </a:p>
        </p:txBody>
      </p:sp>
      <p:sp>
        <p:nvSpPr>
          <p:cNvPr id="35" name="文本框 33"/>
          <p:cNvSpPr txBox="1"/>
          <p:nvPr/>
        </p:nvSpPr>
        <p:spPr>
          <a:xfrm>
            <a:off x="5077921" y="4712630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C_2</a:t>
            </a:r>
            <a:endParaRPr kumimoji="1" lang="zh-CN" altLang="en-US" sz="1200" dirty="0"/>
          </a:p>
        </p:txBody>
      </p:sp>
      <p:sp>
        <p:nvSpPr>
          <p:cNvPr id="36" name="文本框 34"/>
          <p:cNvSpPr txBox="1"/>
          <p:nvPr/>
        </p:nvSpPr>
        <p:spPr>
          <a:xfrm>
            <a:off x="5077625" y="4997524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C_3</a:t>
            </a:r>
            <a:endParaRPr kumimoji="1" lang="zh-CN" altLang="en-US" sz="1200" dirty="0"/>
          </a:p>
        </p:txBody>
      </p:sp>
      <p:sp>
        <p:nvSpPr>
          <p:cNvPr id="37" name="文本框 35"/>
          <p:cNvSpPr txBox="1"/>
          <p:nvPr/>
        </p:nvSpPr>
        <p:spPr>
          <a:xfrm>
            <a:off x="6834215" y="4077759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C_4</a:t>
            </a:r>
            <a:endParaRPr kumimoji="1" lang="zh-CN" altLang="en-US" sz="1200" dirty="0"/>
          </a:p>
        </p:txBody>
      </p:sp>
      <p:sp>
        <p:nvSpPr>
          <p:cNvPr id="38" name="文本框 36"/>
          <p:cNvSpPr txBox="1"/>
          <p:nvPr/>
        </p:nvSpPr>
        <p:spPr>
          <a:xfrm>
            <a:off x="7227692" y="4074855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C_5</a:t>
            </a:r>
            <a:endParaRPr kumimoji="1" lang="zh-CN" altLang="en-US" sz="1200" dirty="0"/>
          </a:p>
        </p:txBody>
      </p:sp>
      <p:sp>
        <p:nvSpPr>
          <p:cNvPr id="39" name="文本框 38"/>
          <p:cNvSpPr txBox="1"/>
          <p:nvPr/>
        </p:nvSpPr>
        <p:spPr>
          <a:xfrm>
            <a:off x="5076056" y="5285556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C_4</a:t>
            </a:r>
            <a:endParaRPr kumimoji="1" lang="zh-CN" altLang="en-US" sz="1200" dirty="0"/>
          </a:p>
        </p:txBody>
      </p:sp>
      <p:sp>
        <p:nvSpPr>
          <p:cNvPr id="40" name="文本框 39"/>
          <p:cNvSpPr txBox="1"/>
          <p:nvPr/>
        </p:nvSpPr>
        <p:spPr>
          <a:xfrm>
            <a:off x="5092374" y="5564063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 smtClean="0"/>
              <a:t>C_5</a:t>
            </a:r>
            <a:endParaRPr kumimoji="1" lang="zh-CN" altLang="en-US" sz="1200" dirty="0"/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2253649"/>
              </p:ext>
            </p:extLst>
          </p:nvPr>
        </p:nvGraphicFramePr>
        <p:xfrm>
          <a:off x="5564817" y="4434895"/>
          <a:ext cx="217553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07"/>
                <a:gridCol w="435107"/>
                <a:gridCol w="435107"/>
                <a:gridCol w="435107"/>
                <a:gridCol w="435107"/>
              </a:tblGrid>
              <a:tr h="223075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562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562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562"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46562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右箭头 45"/>
          <p:cNvSpPr/>
          <p:nvPr/>
        </p:nvSpPr>
        <p:spPr>
          <a:xfrm>
            <a:off x="3707904" y="4506903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左箭头 46"/>
          <p:cNvSpPr/>
          <p:nvPr/>
        </p:nvSpPr>
        <p:spPr>
          <a:xfrm>
            <a:off x="3707904" y="5226983"/>
            <a:ext cx="129614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234928" y="3068960"/>
          <a:ext cx="2489200" cy="1041400"/>
        </p:xfrm>
        <a:graphic>
          <a:graphicData uri="http://schemas.openxmlformats.org/presentationml/2006/ole">
            <p:oleObj spid="_x0000_s50179" name="公式" r:id="rId3" imgW="2590560" imgH="1015920" progId="Equation.3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2771800" y="5949950"/>
          <a:ext cx="3125787" cy="812800"/>
        </p:xfrm>
        <a:graphic>
          <a:graphicData uri="http://schemas.openxmlformats.org/presentationml/2006/ole">
            <p:oleObj spid="_x0000_s50180" name="公式" r:id="rId4" imgW="3314520" imgH="86328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259632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用户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79512" y="44998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类目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72000" y="47878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类目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940152" y="37890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类目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关键词偏好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179512" y="1196752"/>
            <a:ext cx="8856984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通过用户点击，购买，成交，收藏的商品的标题挖掘用户所关注的语意单元的信息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方法：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基于历史商品标题分词粒度的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TF-IDF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统计模式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问题：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粒度太细，用户在单个词上难有长期偏好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词太多，存储空间大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页面展示效果较凌乱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建立基于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&lt;user-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商品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原始统计为基础的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topic model 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的解决方案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PLSA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LDA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人工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topic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下的词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14790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5"/>
                </a:solidFill>
              </a:rPr>
              <a:t>森女 森系 森林系 森女系。。。</a:t>
            </a:r>
            <a:endParaRPr lang="zh-CN" altLang="en-US" sz="2000" b="1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个性化定制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95" y="2276873"/>
            <a:ext cx="9098409" cy="152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25144"/>
            <a:ext cx="885114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184482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线上：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42574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新方案：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25946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sz="2000" dirty="0" smtClean="0"/>
              <a:t>方便用户查看、修改个性化信息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用户数据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8" y="1500336"/>
            <a:ext cx="8705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用户数据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310515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4742" y="1988840"/>
            <a:ext cx="32956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数据分析工具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 descr="http://10.232.42.60:9090/doraemon/gongda/pic2.00B900BA00C200F200C100A6.00BC00DB00B800F1.00C500AE00D700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5268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数据分析工具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5"/>
            <a:ext cx="476176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278" y="1916832"/>
            <a:ext cx="4322722" cy="378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数据分析工具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0900" name="Picture 4" descr="http://10.232.42.60:9090/doraemon/gongda/pic2.00B900BA00C200F200C100A6.00B900D800BC00FC00B400CA.00C500AE00D700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5873594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4248" y="1700808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购买力接近的人，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点击的商品也接近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数据分析工具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6082" name="Picture 2" descr="http://10.232.42.60:9090/doraemon/gongda/pic2.00D300C300BB00A700C400EA00C100E4003E40.00B900D800BC00FC00B400CA.00C500AE00D700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33464"/>
            <a:ext cx="4499992" cy="4000584"/>
          </a:xfrm>
          <a:prstGeom prst="rect">
            <a:avLst/>
          </a:prstGeom>
          <a:noFill/>
        </p:spPr>
      </p:pic>
      <p:pic>
        <p:nvPicPr>
          <p:cNvPr id="46084" name="Picture 4" descr="http://10.232.42.60:9090/doraemon/gongda/pic2.00D300C300BB00A700C400EA00C100E419.00B900D800BC00FC00B400CA.00C500AE00D700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05044"/>
            <a:ext cx="4644008" cy="420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目录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961256" y="1412776"/>
            <a:ext cx="6779096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个性化搜索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个性化搜索系统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dirty="0" smtClean="0"/>
              <a:t>用户数据</a:t>
            </a:r>
            <a:endParaRPr lang="en-US" altLang="zh-CN" sz="24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zh-CN" altLang="en-US" sz="2400" smtClean="0"/>
              <a:t>个性化模型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数据分析工具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8850" name="Picture 2" descr="http://10.232.42.60:9090/doraemon/gongda/pic2.00D300C300BB00A700C400EA00C100E4.00B900D800BC00FC00B400CA.00C500AE00D700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58866"/>
            <a:ext cx="5783476" cy="56991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4248" y="1700808"/>
            <a:ext cx="233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年龄接近的人，</a:t>
            </a:r>
            <a:endParaRPr lang="en-US" altLang="zh-CN" sz="2000" b="1" dirty="0" smtClean="0"/>
          </a:p>
          <a:p>
            <a:r>
              <a:rPr lang="zh-CN" altLang="en-US" sz="2000" b="1" dirty="0" smtClean="0"/>
              <a:t>点击的商品也接近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个性化模型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412776"/>
            <a:ext cx="8507288" cy="52565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利用用户偏好和宝贝属性，预测用户对宝贝的满意度。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使用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L1-LR</a:t>
            </a:r>
            <a:r>
              <a:rPr lang="zh-CN" altLang="en-US" sz="2400" dirty="0" smtClean="0"/>
              <a:t>逻辑回归模型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L1-LR</a:t>
            </a:r>
            <a:r>
              <a:rPr lang="zh-CN" altLang="en-US" sz="2400" dirty="0" smtClean="0"/>
              <a:t>的优点是可以产生稀疏的特征权重，更容易解释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24231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755576" y="3284984"/>
            <a:ext cx="144000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搜索结果页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55576" y="5582683"/>
            <a:ext cx="144000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成交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755576" y="4464630"/>
            <a:ext cx="1440000" cy="5760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tx1"/>
                </a:solidFill>
              </a:rPr>
              <a:t>宝贝详情页</a:t>
            </a:r>
          </a:p>
        </p:txBody>
      </p:sp>
      <p:sp>
        <p:nvSpPr>
          <p:cNvPr id="10" name="上箭头 9"/>
          <p:cNvSpPr/>
          <p:nvPr/>
        </p:nvSpPr>
        <p:spPr>
          <a:xfrm rot="10800000">
            <a:off x="1319200" y="3927800"/>
            <a:ext cx="341774" cy="489204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1" name="上箭头 10"/>
          <p:cNvSpPr/>
          <p:nvPr/>
        </p:nvSpPr>
        <p:spPr>
          <a:xfrm rot="10800000">
            <a:off x="1305948" y="5093479"/>
            <a:ext cx="341774" cy="489204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27784" y="3933056"/>
            <a:ext cx="1224136" cy="43204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点击宝贝</a:t>
            </a:r>
          </a:p>
        </p:txBody>
      </p:sp>
      <p:sp>
        <p:nvSpPr>
          <p:cNvPr id="14" name="矩形 13"/>
          <p:cNvSpPr/>
          <p:nvPr/>
        </p:nvSpPr>
        <p:spPr>
          <a:xfrm>
            <a:off x="2627784" y="4941168"/>
            <a:ext cx="2160240" cy="7920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点击评价、收藏、购买。。。</a:t>
            </a:r>
          </a:p>
        </p:txBody>
      </p:sp>
      <p:sp>
        <p:nvSpPr>
          <p:cNvPr id="15" name="上箭头 14"/>
          <p:cNvSpPr/>
          <p:nvPr/>
        </p:nvSpPr>
        <p:spPr>
          <a:xfrm rot="5400000">
            <a:off x="2015713" y="3746479"/>
            <a:ext cx="144015" cy="792089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6" name="上箭头 15"/>
          <p:cNvSpPr/>
          <p:nvPr/>
        </p:nvSpPr>
        <p:spPr>
          <a:xfrm rot="5400000">
            <a:off x="2015717" y="4898606"/>
            <a:ext cx="144015" cy="792089"/>
          </a:xfrm>
          <a:prstGeom prst="up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712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满意度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56176" y="61653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L1-LR</a:t>
            </a:r>
            <a:r>
              <a:rPr lang="zh-CN" altLang="en-US" b="1" dirty="0" smtClean="0"/>
              <a:t>模型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模型训练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600200"/>
            <a:ext cx="7931224" cy="4873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MPI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集群：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台机器*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线程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10</a:t>
            </a:r>
            <a:r>
              <a:rPr lang="zh-CN" altLang="en-US" sz="2400" dirty="0" smtClean="0"/>
              <a:t>亿条训练数据，</a:t>
            </a:r>
            <a:r>
              <a:rPr lang="en-US" altLang="zh-CN" sz="2400" dirty="0" smtClean="0"/>
              <a:t>500G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万个特征，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0/1</a:t>
            </a:r>
            <a:r>
              <a:rPr lang="zh-CN" altLang="en-US" sz="2400" dirty="0" smtClean="0"/>
              <a:t>特征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400" dirty="0" smtClean="0"/>
              <a:t>10</a:t>
            </a:r>
            <a:r>
              <a:rPr lang="zh-CN" altLang="en-US" sz="2400" dirty="0" smtClean="0"/>
              <a:t>分钟训练</a:t>
            </a: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特征处理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268760"/>
            <a:ext cx="7931224" cy="4873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dirty="0" smtClean="0"/>
              <a:t>特征离散化</a:t>
            </a:r>
            <a:endParaRPr lang="en-US" altLang="zh-CN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加快处理速度</a:t>
            </a:r>
            <a:endParaRPr lang="en-US" altLang="zh-CN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非线性</a:t>
            </a:r>
            <a:endParaRPr lang="en-US" altLang="zh-CN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CN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特征平滑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威尔逊区间</a:t>
            </a:r>
            <a:endParaRPr lang="en-US" altLang="zh-CN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dirty="0" smtClean="0"/>
              <a:t>PV</a:t>
            </a:r>
            <a:r>
              <a:rPr lang="zh-CN" altLang="en-US" sz="2000" dirty="0" smtClean="0"/>
              <a:t>越小，</a:t>
            </a:r>
            <a:r>
              <a:rPr lang="en-US" altLang="zh-CN" sz="2000" dirty="0" smtClean="0"/>
              <a:t>CTR</a:t>
            </a:r>
            <a:r>
              <a:rPr lang="zh-CN" altLang="en-US" sz="2000" dirty="0" smtClean="0"/>
              <a:t>的置信度越小</a:t>
            </a:r>
            <a:endParaRPr lang="en-US" altLang="zh-CN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防止低</a:t>
            </a:r>
            <a:r>
              <a:rPr lang="en-US" altLang="zh-CN" sz="2000" dirty="0" err="1" smtClean="0"/>
              <a:t>pv</a:t>
            </a:r>
            <a:r>
              <a:rPr lang="zh-CN" altLang="en-US" sz="2000" dirty="0" smtClean="0"/>
              <a:t>的商品占优势</a:t>
            </a:r>
            <a:endParaRPr lang="en-US" altLang="zh-CN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特征组合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非线性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dirty="0" smtClean="0"/>
              <a:t>PV+IPV</a:t>
            </a:r>
            <a:r>
              <a:rPr lang="zh-CN" altLang="en-US" sz="2000" dirty="0" smtClean="0"/>
              <a:t>组合，比</a:t>
            </a:r>
            <a:r>
              <a:rPr lang="en-US" altLang="zh-CN" sz="2000" dirty="0" smtClean="0"/>
              <a:t>CTR</a:t>
            </a:r>
            <a:r>
              <a:rPr lang="zh-CN" altLang="en-US" sz="2000" dirty="0" smtClean="0"/>
              <a:t>的信息更多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3638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07439"/>
            <a:ext cx="3635896" cy="31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chart.googleapis.com/chart?cht=tx&amp;chl=%5Cfrac%7B%5Chat%7Bp%7D%2B%5Cfrac%7B1%7D%7B2n%7Dz%5E%7B2%7D_%7B1-%5Cfrac%7B%5Calpha%7D%7B2%7D%7D%5Cpm%20z_%7B1-%5Cfrac%7B%5Calpha%7D%7B2%7D%7D%5Csqrt%7B%5Cfrac%7B%5Chat%7Bp%7D(1-%5Chat%7Bp%7D)%7D%7Bn%7D%2B%5Cfrac%7Bz%5E%7B2%7D_%7B1-%5Cfrac%7B%5Calpha%7D%7B2%7D%7D%7D%7B4n%5E%7B2%7D%7D%7D%7D%7B1%2B%5Cfrac%7B1%7D%7Bn%7Dz%5E%7B2%7D_%7B1-%5Cfrac%7B%5Calpha%7D%7B2%7D%7D%7D&amp;chs=1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498040"/>
            <a:ext cx="3365773" cy="1218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特征聚合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484784"/>
            <a:ext cx="7931224" cy="48737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dirty="0" smtClean="0"/>
              <a:t>特征降维：特征维度高、稀疏、误差大</a:t>
            </a:r>
            <a:endParaRPr lang="en-US" altLang="zh-CN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dirty="0" smtClean="0"/>
              <a:t>相似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特征有相似的权重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400" dirty="0" smtClean="0"/>
              <a:t>特征的权重近似于后验概率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0850"/>
            <a:ext cx="44481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评估指标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600200"/>
            <a:ext cx="7931224" cy="487375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dirty="0" smtClean="0"/>
              <a:t>线下</a:t>
            </a:r>
            <a:endParaRPr lang="en-US" altLang="zh-CN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特征权重分析</a:t>
            </a:r>
            <a:endParaRPr lang="en-US" altLang="zh-CN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dirty="0" smtClean="0"/>
              <a:t>AUC (area under curve)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dirty="0" smtClean="0"/>
              <a:t>NDCG (Normalized Discounted Cumulative Gain)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分</a:t>
            </a:r>
            <a:r>
              <a:rPr lang="en-US" altLang="zh-CN" sz="2000" dirty="0" smtClean="0"/>
              <a:t>query AUC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分用户</a:t>
            </a:r>
            <a:r>
              <a:rPr lang="en-US" altLang="zh-CN" sz="2000" dirty="0" smtClean="0"/>
              <a:t>+</a:t>
            </a:r>
            <a:r>
              <a:rPr lang="zh-CN" altLang="en-US" sz="2000" dirty="0" smtClean="0"/>
              <a:t>类目</a:t>
            </a:r>
            <a:r>
              <a:rPr lang="en-US" altLang="zh-CN" sz="2000" dirty="0" smtClean="0"/>
              <a:t>AUC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400" dirty="0" smtClean="0"/>
              <a:t>线上：</a:t>
            </a:r>
            <a:r>
              <a:rPr lang="en-US" altLang="zh-CN" sz="2400" dirty="0" smtClean="0"/>
              <a:t>A/B test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CN" altLang="en-US" sz="2000" dirty="0" smtClean="0"/>
              <a:t>成交转化率，</a:t>
            </a:r>
            <a:r>
              <a:rPr lang="en-US" altLang="zh-CN" sz="2000" dirty="0" smtClean="0"/>
              <a:t>CTR</a:t>
            </a:r>
            <a:r>
              <a:rPr lang="zh-CN" altLang="en-US" sz="2000" dirty="0" smtClean="0"/>
              <a:t>业务指标</a:t>
            </a:r>
            <a:endParaRPr lang="en-US" altLang="zh-CN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000" dirty="0" smtClean="0"/>
              <a:t>Case </a:t>
            </a:r>
            <a:r>
              <a:rPr lang="zh-CN" altLang="en-US" sz="2000" dirty="0" smtClean="0"/>
              <a:t>查看</a:t>
            </a:r>
            <a:endParaRPr lang="en-US" altLang="zh-CN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特征权重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2897931" cy="209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34852"/>
            <a:ext cx="2859304" cy="203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5" y="153153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历史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天商品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Ctr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与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weight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8919" y="15591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天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CVR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与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weight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分布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16" y="1213842"/>
            <a:ext cx="2863039" cy="205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372200" y="139154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历史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天商品</a:t>
            </a:r>
            <a:r>
              <a:rPr lang="en-US" altLang="zh-CN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Ctr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与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weight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分布</a:t>
            </a:r>
          </a:p>
        </p:txBody>
      </p:sp>
      <p:graphicFrame>
        <p:nvGraphicFramePr>
          <p:cNvPr id="21" name="图表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5458332"/>
              </p:ext>
            </p:extLst>
          </p:nvPr>
        </p:nvGraphicFramePr>
        <p:xfrm>
          <a:off x="1246485" y="3547635"/>
          <a:ext cx="3335132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02188" y="4555747"/>
            <a:ext cx="146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商品销量档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4001" y="3619643"/>
            <a:ext cx="191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偏好高销量用户</a:t>
            </a:r>
          </a:p>
        </p:txBody>
      </p:sp>
      <p:graphicFrame>
        <p:nvGraphicFramePr>
          <p:cNvPr id="24" name="图表 2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02406370"/>
              </p:ext>
            </p:extLst>
          </p:nvPr>
        </p:nvGraphicFramePr>
        <p:xfrm>
          <a:off x="1582222" y="5203819"/>
          <a:ext cx="2808311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086277" y="535621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无高销量用户</a:t>
            </a:r>
          </a:p>
        </p:txBody>
      </p:sp>
      <p:graphicFrame>
        <p:nvGraphicFramePr>
          <p:cNvPr id="26" name="图表 2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86007367"/>
              </p:ext>
            </p:extLst>
          </p:nvPr>
        </p:nvGraphicFramePr>
        <p:xfrm>
          <a:off x="4786577" y="4195707"/>
          <a:ext cx="2777862" cy="1668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02153" y="5419843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购买力</a:t>
            </a:r>
            <a:r>
              <a:rPr lang="zh-CN" altLang="en-US" b="1" dirty="0">
                <a:solidFill>
                  <a:srgbClr val="FF0000"/>
                </a:solidFill>
              </a:rPr>
              <a:t>档</a:t>
            </a:r>
            <a:r>
              <a:rPr lang="zh-CN" altLang="en-US" b="1" dirty="0" smtClean="0">
                <a:solidFill>
                  <a:srgbClr val="FF0000"/>
                </a:solidFill>
              </a:rPr>
              <a:t>位</a:t>
            </a:r>
            <a:r>
              <a:rPr lang="en-US" altLang="zh-CN" b="1" dirty="0" smtClean="0">
                <a:solidFill>
                  <a:srgbClr val="FF0000"/>
                </a:solidFill>
              </a:rPr>
              <a:t>-</a:t>
            </a:r>
            <a:r>
              <a:rPr lang="zh-CN" altLang="en-US" b="1" dirty="0" smtClean="0">
                <a:solidFill>
                  <a:srgbClr val="FF0000"/>
                </a:solidFill>
              </a:rPr>
              <a:t>商品价格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低购买力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677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中购买力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6772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高购买力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88" y="1196752"/>
            <a:ext cx="8724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为什么做个性化搜索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1124744"/>
            <a:ext cx="8507288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解决长尾需求，实现搜索结果多样性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满足用户隐含购物需求，缩短购物路径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恤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恤 女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恤 女 甜美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——T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恤 女 甜美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[50~100]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96952"/>
            <a:ext cx="7560840" cy="31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男性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424936" cy="57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女性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75796"/>
            <a:ext cx="8271053" cy="559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森系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272808" cy="608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欧美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56" y="1052736"/>
            <a:ext cx="7736160" cy="59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0892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个性化搜索技术和应用</a:t>
            </a:r>
            <a:endParaRPr lang="zh-CN" altLang="en-US" sz="4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383143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 达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2564904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chemeClr val="bg1"/>
                </a:solidFill>
              </a:rPr>
              <a:t>谢谢！</a:t>
            </a:r>
            <a:endParaRPr lang="zh-CN" alt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个性化搜索的挑战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1268760"/>
            <a:ext cx="8507288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如何描述用户的个性，是否准确？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如何应用个性化数据，改进搜索结果？用户个性和用户未来的点击、购买的宝贝之间有什么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关系？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altLang="zh-CN" sz="240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性别 准确率：</a:t>
            </a:r>
            <a:r>
              <a:rPr lang="en-US" altLang="zh-CN" sz="2400" smtClean="0"/>
              <a:t>94%</a:t>
            </a:r>
            <a:r>
              <a:rPr lang="zh-CN" altLang="en-US" sz="2400" smtClean="0"/>
              <a:t>，召回率：</a:t>
            </a:r>
            <a:r>
              <a:rPr lang="en-US" altLang="zh-CN" sz="2400" smtClean="0"/>
              <a:t>86%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搜“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恤”，男性用户点“男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恤”的概率：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58%</a:t>
            </a:r>
          </a:p>
          <a:p>
            <a:pPr marL="514350" lvl="0" indent="-514350">
              <a:spcBef>
                <a:spcPct val="20000"/>
              </a:spcBef>
              <a:defRPr/>
            </a:pPr>
            <a:r>
              <a:rPr lang="en-US" altLang="zh-CN" sz="2400" smtClean="0"/>
              <a:t>	</a:t>
            </a:r>
            <a:r>
              <a:rPr lang="zh-CN" altLang="en-US" sz="2400" smtClean="0"/>
              <a:t>搜“</a:t>
            </a:r>
            <a:r>
              <a:rPr lang="en-US" altLang="zh-CN" sz="2400" smtClean="0"/>
              <a:t>T</a:t>
            </a:r>
            <a:r>
              <a:rPr lang="zh-CN" altLang="en-US" sz="2400" smtClean="0"/>
              <a:t>恤”，女性用户点“女</a:t>
            </a:r>
            <a:r>
              <a:rPr lang="en-US" altLang="zh-CN" sz="2400" smtClean="0"/>
              <a:t>T</a:t>
            </a:r>
            <a:r>
              <a:rPr lang="zh-CN" altLang="en-US" sz="2400" smtClean="0"/>
              <a:t>恤”的概率：</a:t>
            </a:r>
            <a:r>
              <a:rPr lang="en-US" altLang="zh-CN" sz="2400" smtClean="0"/>
              <a:t>77%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什么时候需要个性化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00943" y="1654003"/>
            <a:ext cx="1255105" cy="5040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训练数据</a:t>
            </a:r>
          </a:p>
        </p:txBody>
      </p:sp>
      <p:cxnSp>
        <p:nvCxnSpPr>
          <p:cNvPr id="39" name="直接箭头连接符 38"/>
          <p:cNvCxnSpPr>
            <a:stCxn id="65" idx="3"/>
            <a:endCxn id="40" idx="2"/>
          </p:cNvCxnSpPr>
          <p:nvPr/>
        </p:nvCxnSpPr>
        <p:spPr>
          <a:xfrm flipV="1">
            <a:off x="4283968" y="1651875"/>
            <a:ext cx="907289" cy="233599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5191257" y="1431024"/>
            <a:ext cx="1872208" cy="441701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FF0000"/>
                </a:solidFill>
              </a:rPr>
              <a:t>转化型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query</a:t>
            </a:r>
            <a:endParaRPr lang="zh-CN" alt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197191" y="2908093"/>
            <a:ext cx="1872208" cy="413882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rgbClr val="FF0000"/>
                </a:solidFill>
              </a:rPr>
              <a:t>浏览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型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query</a:t>
            </a:r>
            <a:endParaRPr lang="zh-CN" altLang="en-US" sz="1600" b="1" dirty="0" smtClean="0">
              <a:solidFill>
                <a:srgbClr val="FF0000"/>
              </a:solidFill>
            </a:endParaRPr>
          </a:p>
        </p:txBody>
      </p:sp>
      <p:cxnSp>
        <p:nvCxnSpPr>
          <p:cNvPr id="42" name="直接箭头连接符 41"/>
          <p:cNvCxnSpPr>
            <a:stCxn id="65" idx="3"/>
            <a:endCxn id="41" idx="2"/>
          </p:cNvCxnSpPr>
          <p:nvPr/>
        </p:nvCxnSpPr>
        <p:spPr>
          <a:xfrm>
            <a:off x="4283968" y="1885474"/>
            <a:ext cx="913223" cy="122956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38" idx="3"/>
            <a:endCxn id="65" idx="1"/>
          </p:cNvCxnSpPr>
          <p:nvPr/>
        </p:nvCxnSpPr>
        <p:spPr>
          <a:xfrm flipV="1">
            <a:off x="1556048" y="1885474"/>
            <a:ext cx="567414" cy="20557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41" idx="4"/>
            <a:endCxn id="45" idx="0"/>
          </p:cNvCxnSpPr>
          <p:nvPr/>
        </p:nvCxnSpPr>
        <p:spPr>
          <a:xfrm>
            <a:off x="6133295" y="3321975"/>
            <a:ext cx="5934" cy="73256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44"/>
          <p:cNvSpPr/>
          <p:nvPr/>
        </p:nvSpPr>
        <p:spPr>
          <a:xfrm>
            <a:off x="4771077" y="4054537"/>
            <a:ext cx="2736304" cy="6480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</a:rPr>
              <a:t>Query</a:t>
            </a:r>
            <a:r>
              <a:rPr lang="zh-CN" altLang="en-US" sz="1600" b="1" smtClean="0">
                <a:solidFill>
                  <a:srgbClr val="FF0000"/>
                </a:solidFill>
              </a:rPr>
              <a:t>的个性化意图</a:t>
            </a:r>
            <a:endParaRPr lang="en-US" altLang="zh-CN" sz="1600" b="1" dirty="0" smtClean="0">
              <a:solidFill>
                <a:srgbClr val="FF0000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039118" y="3639909"/>
            <a:ext cx="2069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dirty="0" smtClean="0"/>
              <a:t>地域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性别 </a:t>
            </a:r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购买力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r>
              <a:rPr lang="zh-CN" altLang="en-US" dirty="0" smtClean="0"/>
              <a:t>年龄段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。。。</a:t>
            </a:r>
            <a:endParaRPr lang="en-US" altLang="zh-CN" dirty="0"/>
          </a:p>
        </p:txBody>
      </p:sp>
      <p:sp>
        <p:nvSpPr>
          <p:cNvPr id="47" name="右大括号 46"/>
          <p:cNvSpPr/>
          <p:nvPr/>
        </p:nvSpPr>
        <p:spPr>
          <a:xfrm>
            <a:off x="4339029" y="3639908"/>
            <a:ext cx="432048" cy="2109799"/>
          </a:xfrm>
          <a:prstGeom prst="rightBrace">
            <a:avLst>
              <a:gd name="adj1" fmla="val 8333"/>
              <a:gd name="adj2" fmla="val 36908"/>
            </a:avLst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331514" y="4824849"/>
            <a:ext cx="3280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显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式：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包含个性化 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tag </a:t>
            </a:r>
          </a:p>
          <a:p>
            <a:pPr marL="342900" indent="-342900">
              <a:buAutoNum type="arabicPeriod"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隐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示：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query 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不包含个性化 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tag 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1266" y="4043002"/>
            <a:ext cx="1727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连衣裙，大裤衩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489507" y="3115034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电影票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7544" y="5754742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骷髅头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恤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50641" y="575474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情侣装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13347" y="574970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蕾丝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67544" y="48297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正版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8889" y="482978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海外购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44157" y="48280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官网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48213" y="483509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高档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8" name="直接箭头连接符 57"/>
          <p:cNvCxnSpPr>
            <a:endCxn id="50" idx="3"/>
          </p:cNvCxnSpPr>
          <p:nvPr/>
        </p:nvCxnSpPr>
        <p:spPr>
          <a:xfrm flipH="1" flipV="1">
            <a:off x="2336214" y="3284311"/>
            <a:ext cx="1154128" cy="52309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endCxn id="49" idx="3"/>
          </p:cNvCxnSpPr>
          <p:nvPr/>
        </p:nvCxnSpPr>
        <p:spPr>
          <a:xfrm flipH="1" flipV="1">
            <a:off x="2339192" y="4212279"/>
            <a:ext cx="1139343" cy="165854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endCxn id="57" idx="3"/>
          </p:cNvCxnSpPr>
          <p:nvPr/>
        </p:nvCxnSpPr>
        <p:spPr>
          <a:xfrm flipH="1">
            <a:off x="2843248" y="4899329"/>
            <a:ext cx="648632" cy="10503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3039118" y="5409624"/>
            <a:ext cx="477517" cy="48410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580112" y="1844824"/>
            <a:ext cx="3485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samsung </a:t>
            </a:r>
            <a:r>
              <a:rPr lang="zh-CN" altLang="en-US" sz="1600" dirty="0"/>
              <a:t>三星 </a:t>
            </a:r>
            <a:r>
              <a:rPr lang="en-US" altLang="zh-CN" sz="1600" dirty="0"/>
              <a:t>galaxy note i9220 3g</a:t>
            </a:r>
            <a:r>
              <a:rPr lang="en-US" altLang="zh-CN" sz="1600" dirty="0" smtClean="0"/>
              <a:t>( gsm/ wcdma ) </a:t>
            </a:r>
            <a:r>
              <a:rPr lang="zh-CN" altLang="en-US" sz="1600" dirty="0" smtClean="0"/>
              <a:t>手机 </a:t>
            </a:r>
            <a:r>
              <a:rPr lang="zh-CN" altLang="en-US" sz="1600" dirty="0"/>
              <a:t>黑色</a:t>
            </a:r>
          </a:p>
        </p:txBody>
      </p:sp>
      <p:sp>
        <p:nvSpPr>
          <p:cNvPr id="63" name="矩形 62"/>
          <p:cNvSpPr/>
          <p:nvPr/>
        </p:nvSpPr>
        <p:spPr>
          <a:xfrm>
            <a:off x="5423746" y="2406078"/>
            <a:ext cx="3252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弹力修身高腰小脚裤 薄款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41304" y="1866310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23462" y="1700808"/>
            <a:ext cx="21605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用户意图分析模型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个性化程度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30886"/>
            <a:ext cx="2016224" cy="435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2816"/>
            <a:ext cx="221662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3042883" cy="451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无个性化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62726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过度个性化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62726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适度个性化</a:t>
            </a:r>
            <a:endParaRPr lang="zh-CN" altLang="en-US" b="1" dirty="0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51520" y="1268760"/>
            <a:ext cx="8507288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400" dirty="0" smtClean="0"/>
              <a:t>对于高档购买力的人，搜“</a:t>
            </a:r>
            <a:r>
              <a:rPr lang="en-US" altLang="zh-CN" sz="2400" dirty="0" smtClean="0"/>
              <a:t>T</a:t>
            </a:r>
            <a:r>
              <a:rPr lang="zh-CN" altLang="en-US" sz="2400" dirty="0" smtClean="0"/>
              <a:t>恤 女”时，展示的结果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个性化的时效性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251520" y="1268760"/>
            <a:ext cx="8496944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dirty="0" smtClean="0"/>
              <a:t>当前点击“甜美”的人，未来点击“甜美”的概率</a:t>
            </a:r>
            <a:endParaRPr lang="en-US" altLang="zh-CN" sz="20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7247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043608" y="4365104"/>
            <a:ext cx="8496944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横轴是未来点击与当前的点击次数间隔，即未来第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次点击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000" dirty="0" smtClean="0"/>
              <a:t>纵轴是点击“甜美”的概率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个性化搜索系统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9512" y="1412776"/>
            <a:ext cx="948053" cy="4781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412776"/>
            <a:ext cx="792088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搜索基础数据</a:t>
            </a:r>
          </a:p>
        </p:txBody>
      </p:sp>
      <p:sp>
        <p:nvSpPr>
          <p:cNvPr id="22" name="右箭头 21"/>
          <p:cNvSpPr/>
          <p:nvPr/>
        </p:nvSpPr>
        <p:spPr>
          <a:xfrm>
            <a:off x="1310504" y="1772816"/>
            <a:ext cx="456145" cy="430535"/>
          </a:xfrm>
          <a:prstGeom prst="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1334601" y="5445224"/>
            <a:ext cx="456145" cy="430535"/>
          </a:xfrm>
          <a:prstGeom prst="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35896" y="1412776"/>
            <a:ext cx="1944216" cy="1008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用户数据引擎</a:t>
            </a:r>
          </a:p>
        </p:txBody>
      </p:sp>
      <p:sp>
        <p:nvSpPr>
          <p:cNvPr id="25" name="矩形 24"/>
          <p:cNvSpPr/>
          <p:nvPr/>
        </p:nvSpPr>
        <p:spPr>
          <a:xfrm>
            <a:off x="3635896" y="3284984"/>
            <a:ext cx="1944216" cy="1008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Query</a:t>
            </a:r>
            <a:r>
              <a:rPr lang="zh-CN" altLang="en-US" b="1" dirty="0" smtClean="0">
                <a:solidFill>
                  <a:schemeClr val="tx1"/>
                </a:solidFill>
              </a:rPr>
              <a:t>处理引擎</a:t>
            </a:r>
          </a:p>
        </p:txBody>
      </p:sp>
      <p:sp>
        <p:nvSpPr>
          <p:cNvPr id="26" name="矩形 25"/>
          <p:cNvSpPr/>
          <p:nvPr/>
        </p:nvSpPr>
        <p:spPr>
          <a:xfrm>
            <a:off x="3635896" y="5157192"/>
            <a:ext cx="1944216" cy="1008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商品搜索引擎</a:t>
            </a:r>
          </a:p>
        </p:txBody>
      </p:sp>
      <p:sp>
        <p:nvSpPr>
          <p:cNvPr id="27" name="右箭头 26"/>
          <p:cNvSpPr/>
          <p:nvPr/>
        </p:nvSpPr>
        <p:spPr>
          <a:xfrm>
            <a:off x="1310504" y="3646537"/>
            <a:ext cx="456145" cy="430535"/>
          </a:xfrm>
          <a:prstGeom prst="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72200" y="1412776"/>
            <a:ext cx="948053" cy="4781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前端</a:t>
            </a:r>
          </a:p>
        </p:txBody>
      </p:sp>
      <p:sp>
        <p:nvSpPr>
          <p:cNvPr id="32" name="左右箭头 31"/>
          <p:cNvSpPr/>
          <p:nvPr/>
        </p:nvSpPr>
        <p:spPr>
          <a:xfrm rot="5400000">
            <a:off x="4355976" y="2636912"/>
            <a:ext cx="504056" cy="36004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左右箭头 34"/>
          <p:cNvSpPr/>
          <p:nvPr/>
        </p:nvSpPr>
        <p:spPr>
          <a:xfrm>
            <a:off x="5724128" y="3645024"/>
            <a:ext cx="504056" cy="36004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左右箭头 35"/>
          <p:cNvSpPr/>
          <p:nvPr/>
        </p:nvSpPr>
        <p:spPr>
          <a:xfrm>
            <a:off x="5724128" y="5517232"/>
            <a:ext cx="504056" cy="36004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笑脸 36"/>
          <p:cNvSpPr/>
          <p:nvPr/>
        </p:nvSpPr>
        <p:spPr>
          <a:xfrm>
            <a:off x="8028384" y="3356992"/>
            <a:ext cx="864096" cy="864096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左右箭头 37"/>
          <p:cNvSpPr/>
          <p:nvPr/>
        </p:nvSpPr>
        <p:spPr>
          <a:xfrm>
            <a:off x="7452320" y="3645024"/>
            <a:ext cx="504056" cy="360040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952654" y="1412776"/>
            <a:ext cx="948053" cy="47813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713" y="1412776"/>
            <a:ext cx="792088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离线计算</a:t>
            </a:r>
            <a:endParaRPr lang="en-US" altLang="zh-CN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3083646" y="1772816"/>
            <a:ext cx="456145" cy="430535"/>
          </a:xfrm>
          <a:prstGeom prst="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45" name="右箭头 44"/>
          <p:cNvSpPr/>
          <p:nvPr/>
        </p:nvSpPr>
        <p:spPr>
          <a:xfrm>
            <a:off x="3107743" y="5445224"/>
            <a:ext cx="456145" cy="430535"/>
          </a:xfrm>
          <a:prstGeom prst="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3083646" y="3646537"/>
            <a:ext cx="456145" cy="430535"/>
          </a:xfrm>
          <a:prstGeom prst="rightArrow">
            <a:avLst/>
          </a:prstGeom>
          <a:solidFill>
            <a:srgbClr val="2BA6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 dirty="0" smtClean="0">
              <a:solidFill>
                <a:schemeClr val="bg1"/>
              </a:solidFill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51520" y="2420888"/>
            <a:ext cx="7920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商品</a:t>
            </a:r>
            <a:endParaRPr lang="zh-CN" altLang="en-US" b="1" dirty="0"/>
          </a:p>
        </p:txBody>
      </p:sp>
      <p:sp>
        <p:nvSpPr>
          <p:cNvPr id="30" name="圆角矩形 29"/>
          <p:cNvSpPr/>
          <p:nvPr/>
        </p:nvSpPr>
        <p:spPr>
          <a:xfrm>
            <a:off x="251520" y="3645024"/>
            <a:ext cx="79208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用户</a:t>
            </a:r>
            <a:endParaRPr lang="zh-CN" altLang="en-US" b="1" dirty="0"/>
          </a:p>
        </p:txBody>
      </p:sp>
      <p:sp>
        <p:nvSpPr>
          <p:cNvPr id="31" name="圆角矩形 30"/>
          <p:cNvSpPr/>
          <p:nvPr/>
        </p:nvSpPr>
        <p:spPr>
          <a:xfrm>
            <a:off x="215608" y="4941168"/>
            <a:ext cx="900008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Query</a:t>
            </a:r>
            <a:endParaRPr lang="zh-CN" altLang="en-US" b="1" dirty="0"/>
          </a:p>
        </p:txBody>
      </p:sp>
      <p:sp>
        <p:nvSpPr>
          <p:cNvPr id="33" name="圆角矩形 32"/>
          <p:cNvSpPr/>
          <p:nvPr/>
        </p:nvSpPr>
        <p:spPr>
          <a:xfrm>
            <a:off x="2051720" y="2348880"/>
            <a:ext cx="720080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全量数据处理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2051720" y="4221088"/>
            <a:ext cx="720080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实时数据处理</a:t>
            </a:r>
            <a:endParaRPr lang="en-US" altLang="zh-CN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1691680" y="188640"/>
            <a:ext cx="7452320" cy="81915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个性化搜索平台</a:t>
            </a:r>
            <a:endParaRPr lang="zh-CN" alt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8996" y="1412776"/>
            <a:ext cx="133882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用户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dirty="0" smtClean="0">
                <a:solidFill>
                  <a:schemeClr val="accent2"/>
                </a:solidFill>
              </a:rPr>
              <a:t>基本特征：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性别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年龄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职业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地域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accent2"/>
                </a:solidFill>
              </a:rPr>
              <a:t>购物偏好：</a:t>
            </a:r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购买力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风格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销量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服务质量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类目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品牌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关键词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2507" y="1405800"/>
            <a:ext cx="87716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宝贝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销量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价格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类目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风格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品牌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关键词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32507" y="4194954"/>
            <a:ext cx="110799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</a:rPr>
              <a:t>卖家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endParaRPr lang="en-US" altLang="zh-CN" dirty="0" smtClean="0">
              <a:solidFill>
                <a:schemeClr val="accent2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服务</a:t>
            </a:r>
            <a:r>
              <a:rPr lang="zh-CN" altLang="en-US" dirty="0" smtClean="0">
                <a:solidFill>
                  <a:schemeClr val="tx1"/>
                </a:solidFill>
              </a:rPr>
              <a:t>质量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特色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3928" y="2989976"/>
            <a:ext cx="1008112" cy="93610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</a:rPr>
              <a:t>个性化模型</a:t>
            </a:r>
          </a:p>
        </p:txBody>
      </p:sp>
      <p:sp>
        <p:nvSpPr>
          <p:cNvPr id="7" name="矩形 6"/>
          <p:cNvSpPr/>
          <p:nvPr/>
        </p:nvSpPr>
        <p:spPr>
          <a:xfrm>
            <a:off x="3923928" y="4718168"/>
            <a:ext cx="1008112" cy="5040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</a:rPr>
              <a:t>宝贝</a:t>
            </a:r>
          </a:p>
        </p:txBody>
      </p:sp>
      <p:sp>
        <p:nvSpPr>
          <p:cNvPr id="8" name="矩形 7"/>
          <p:cNvSpPr/>
          <p:nvPr/>
        </p:nvSpPr>
        <p:spPr>
          <a:xfrm>
            <a:off x="3923928" y="1549816"/>
            <a:ext cx="1008112" cy="72008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accent1"/>
                </a:solidFill>
              </a:rPr>
              <a:t>用户</a:t>
            </a:r>
            <a:endParaRPr lang="en-US" altLang="zh-CN" b="1" dirty="0" smtClean="0">
              <a:solidFill>
                <a:schemeClr val="accent1"/>
              </a:solidFill>
            </a:endParaRPr>
          </a:p>
          <a:p>
            <a:pPr algn="ctr"/>
            <a:r>
              <a:rPr lang="en-US" altLang="zh-CN" b="1" dirty="0" smtClean="0">
                <a:solidFill>
                  <a:schemeClr val="accent1"/>
                </a:solidFill>
              </a:rPr>
              <a:t>Query</a:t>
            </a:r>
          </a:p>
        </p:txBody>
      </p:sp>
      <p:cxnSp>
        <p:nvCxnSpPr>
          <p:cNvPr id="9" name="直接箭头连接符 8"/>
          <p:cNvCxnSpPr>
            <a:endCxn id="6" idx="1"/>
          </p:cNvCxnSpPr>
          <p:nvPr/>
        </p:nvCxnSpPr>
        <p:spPr>
          <a:xfrm>
            <a:off x="3059832" y="1988840"/>
            <a:ext cx="864096" cy="14691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6" idx="1"/>
          </p:cNvCxnSpPr>
          <p:nvPr/>
        </p:nvCxnSpPr>
        <p:spPr>
          <a:xfrm flipV="1">
            <a:off x="3059832" y="3458028"/>
            <a:ext cx="864096" cy="1915188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4" idx="1"/>
            <a:endCxn id="6" idx="3"/>
          </p:cNvCxnSpPr>
          <p:nvPr/>
        </p:nvCxnSpPr>
        <p:spPr>
          <a:xfrm flipH="1">
            <a:off x="4932040" y="2559962"/>
            <a:ext cx="900467" cy="89806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5" idx="1"/>
            <a:endCxn id="6" idx="3"/>
          </p:cNvCxnSpPr>
          <p:nvPr/>
        </p:nvCxnSpPr>
        <p:spPr>
          <a:xfrm flipH="1" flipV="1">
            <a:off x="4932040" y="3458028"/>
            <a:ext cx="900467" cy="1337091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8" idx="2"/>
            <a:endCxn id="6" idx="0"/>
          </p:cNvCxnSpPr>
          <p:nvPr/>
        </p:nvCxnSpPr>
        <p:spPr>
          <a:xfrm>
            <a:off x="4427984" y="226989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6" idx="2"/>
            <a:endCxn id="7" idx="0"/>
          </p:cNvCxnSpPr>
          <p:nvPr/>
        </p:nvCxnSpPr>
        <p:spPr>
          <a:xfrm>
            <a:off x="4427984" y="39260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832</Words>
  <Application>Microsoft Office PowerPoint</Application>
  <PresentationFormat>全屏显示(4:3)</PresentationFormat>
  <Paragraphs>241</Paragraphs>
  <Slides>34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Office 主题</vt:lpstr>
      <vt:lpstr>公式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凝岚</dc:creator>
  <cp:lastModifiedBy>DADI</cp:lastModifiedBy>
  <cp:revision>157</cp:revision>
  <dcterms:created xsi:type="dcterms:W3CDTF">2013-06-14T07:26:38Z</dcterms:created>
  <dcterms:modified xsi:type="dcterms:W3CDTF">2013-07-12T23:44:13Z</dcterms:modified>
</cp:coreProperties>
</file>