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7"/>
  </p:notesMasterIdLst>
  <p:sldIdLst>
    <p:sldId id="257" r:id="rId2"/>
    <p:sldId id="260" r:id="rId3"/>
    <p:sldId id="29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56" r:id="rId35"/>
    <p:sldId id="297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60A52-9135-4646-83E4-33B951898204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777BF-AA17-4F60-8D43-7DD9C1F34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33DF-521D-4254-ABB6-6BA12359967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8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82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9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3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4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66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85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BFE5-6EB3-4395-8C1E-FD29FA83D081}" type="datetimeFigureOut">
              <a:rPr lang="zh-CN" altLang="en-US" smtClean="0"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AE2C-FDAA-4F9E-B9AE-107778F51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i.gmxhome.de/eclips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Fault injection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实现原理与应用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0576" y="384560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富曲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592387" y="-143793"/>
            <a:ext cx="6588125" cy="1052513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435975" cy="5427662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5418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7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63688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12489" y="1529730"/>
            <a:ext cx="8435975" cy="5427662"/>
          </a:xfrm>
        </p:spPr>
        <p:txBody>
          <a:bodyPr>
            <a:normAutofit fontScale="92500"/>
          </a:bodyPr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需要做的验证：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		</a:t>
            </a:r>
            <a:r>
              <a:rPr lang="zh-CN" altLang="en-US" sz="2600" b="0" dirty="0" smtClean="0"/>
              <a:t>当</a:t>
            </a:r>
            <a:r>
              <a:rPr lang="en-US" altLang="zh-CN" sz="2600" b="0" dirty="0" err="1" smtClean="0"/>
              <a:t>deployTemplate</a:t>
            </a:r>
            <a:r>
              <a:rPr lang="en-US" altLang="zh-CN" sz="2600" b="0" dirty="0" smtClean="0"/>
              <a:t> </a:t>
            </a:r>
            <a:r>
              <a:rPr lang="zh-CN" altLang="en-US" sz="2600" b="0" dirty="0" smtClean="0"/>
              <a:t>为空时，上层组件的表现是否符合期望。</a:t>
            </a:r>
            <a:endParaRPr lang="en-US" altLang="zh-CN" sz="2600" b="0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现实的麻烦：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600" b="0" dirty="0" smtClean="0"/>
              <a:t>		</a:t>
            </a:r>
            <a:r>
              <a:rPr lang="zh-CN" altLang="en-US" sz="2600" b="0" dirty="0" smtClean="0"/>
              <a:t>但在正常的情况下，</a:t>
            </a:r>
            <a:r>
              <a:rPr lang="en-US" altLang="zh-CN" sz="2600" b="0" dirty="0" err="1" smtClean="0"/>
              <a:t>deployTemplate</a:t>
            </a:r>
            <a:r>
              <a:rPr lang="zh-CN" altLang="en-US" sz="2600" b="0" dirty="0" smtClean="0"/>
              <a:t>不会为空。</a:t>
            </a:r>
            <a:endParaRPr lang="en-US" altLang="zh-CN" sz="2600" b="0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传统做法：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		</a:t>
            </a:r>
            <a:r>
              <a:rPr lang="zh-CN" altLang="en-US" sz="2400" b="0" dirty="0" smtClean="0"/>
              <a:t>需要准备一些数据，过程中到某一步骤时还需要手工修改数据库等操作，经过相当麻烦的过程才能让</a:t>
            </a:r>
            <a:r>
              <a:rPr lang="en-US" altLang="zh-CN" sz="2400" b="0" dirty="0" err="1" smtClean="0"/>
              <a:t>deployTemplate</a:t>
            </a:r>
            <a:r>
              <a:rPr lang="zh-CN" altLang="en-US" sz="2400" b="0" dirty="0" smtClean="0"/>
              <a:t>为空。</a:t>
            </a:r>
            <a:endParaRPr lang="en-US" altLang="zh-CN" sz="2400" b="0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fault injection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		</a:t>
            </a:r>
            <a:r>
              <a:rPr lang="zh-CN" altLang="en-US" sz="2600" b="0" dirty="0" smtClean="0"/>
              <a:t>可以免去一切数据准备过程，可以直接抛出空指针异常。</a:t>
            </a:r>
            <a:endParaRPr lang="en-US" altLang="zh-CN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22452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43000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435975" cy="5427662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506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87016" y="-16227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435975" cy="5427662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" y="836712"/>
            <a:ext cx="91242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7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15008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937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81849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4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031032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例子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一：稳定性验证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3089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1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15008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实践一：稳定性验证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518864" y="2503437"/>
            <a:ext cx="8229600" cy="4525963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这时，测试人员可以很容易看到，当系统指定组件出现问题时，被测功能的表现是否符合预期，并根据测试结果要求开发改进异常处理逻辑。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88831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8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98984" y="-16227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实践二：线程安全验证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302840" y="1523255"/>
            <a:ext cx="8229600" cy="521811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什么样的类可能含有线程安全问题？</a:t>
            </a: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	</a:t>
            </a:r>
            <a:r>
              <a:rPr lang="zh-CN" altLang="en-US" sz="2000" dirty="0" smtClean="0"/>
              <a:t>类</a:t>
            </a:r>
            <a:r>
              <a:rPr lang="zh-CN" altLang="en-US" sz="2000" b="0" dirty="0" smtClean="0"/>
              <a:t>实例存在并发访问</a:t>
            </a:r>
            <a:endParaRPr lang="en-US" altLang="zh-CN" sz="20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sz="2000" b="0" dirty="0" smtClean="0"/>
              <a:t>	</a:t>
            </a:r>
            <a:r>
              <a:rPr lang="zh-CN" altLang="en-US" sz="2000" b="0" dirty="0" smtClean="0"/>
              <a:t>类中含有成员变量，并且在方法有被改变的可能</a:t>
            </a:r>
            <a:endParaRPr lang="en-US" altLang="zh-CN" sz="2000" b="0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50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24" y="404664"/>
            <a:ext cx="810912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7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43000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实践二：稳定性验证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8473" y="1125538"/>
            <a:ext cx="8435975" cy="5732462"/>
          </a:xfrm>
        </p:spPr>
        <p:txBody>
          <a:bodyPr>
            <a:normAutofit/>
          </a:bodyPr>
          <a:lstStyle/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需要做的验证：</a:t>
            </a:r>
            <a:endParaRPr lang="en-US" altLang="zh-CN" dirty="0" smtClean="0"/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b="0" dirty="0" smtClean="0"/>
              <a:t>进行并发测试，让程序暴露出问题，或者证明它没有问题。</a:t>
            </a:r>
            <a:endParaRPr lang="en-US" altLang="zh-CN" sz="2200" b="0" dirty="0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现实的麻烦：</a:t>
            </a:r>
            <a:endParaRPr lang="en-US" altLang="zh-CN" dirty="0" smtClean="0"/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b="0" dirty="0" smtClean="0"/>
              <a:t> find bugs</a:t>
            </a:r>
            <a:r>
              <a:rPr lang="zh-CN" altLang="en-US" sz="2200" b="0" dirty="0" smtClean="0"/>
              <a:t>难以证明程序有或者没有问题</a:t>
            </a:r>
            <a:endParaRPr lang="en-US" altLang="zh-CN" sz="2200" dirty="0" smtClean="0"/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b="0" dirty="0" smtClean="0"/>
              <a:t>要足够快的发起两次或更多的请求需要借助压测工具</a:t>
            </a:r>
            <a:endParaRPr lang="en-US" altLang="zh-CN" sz="2200" b="0" dirty="0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传统做法：</a:t>
            </a:r>
            <a:endParaRPr lang="en-US" altLang="zh-CN" dirty="0" smtClean="0"/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b="0" dirty="0" smtClean="0"/>
              <a:t>需要借助性能压测工具，还要录脚本，准备数据，但最后也无法证明程序没有问题，因为并发并不能</a:t>
            </a:r>
            <a:r>
              <a:rPr lang="en-US" altLang="zh-CN" sz="2200" b="0" dirty="0" smtClean="0"/>
              <a:t>100%</a:t>
            </a:r>
            <a:r>
              <a:rPr lang="zh-CN" altLang="en-US" sz="2200" b="0" dirty="0" smtClean="0"/>
              <a:t>触发线程安全问题。</a:t>
            </a:r>
            <a:endParaRPr lang="en-US" altLang="zh-CN" sz="2200" b="0" dirty="0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fault injection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b="0" dirty="0" smtClean="0"/>
              <a:t>可以免去一切数据准备过程，无需借助性能压测工具，可以证明程序没有问题。</a:t>
            </a: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3825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238944" y="116632"/>
            <a:ext cx="8229600" cy="13010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个人简介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340768"/>
            <a:ext cx="82296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3600" dirty="0"/>
              <a:t>简历</a:t>
            </a:r>
            <a:endParaRPr lang="en-US" altLang="zh-CN" sz="3600" dirty="0"/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dirty="0" smtClean="0"/>
              <a:t>2010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9</a:t>
            </a:r>
            <a:r>
              <a:rPr lang="zh-CN" altLang="en-US" sz="2200" dirty="0" smtClean="0"/>
              <a:t>月加入淘宝，先后从事自动化测试平台建设、报表引擎设计、性能测试工具关键技术攻关，目前专注于</a:t>
            </a:r>
            <a:r>
              <a:rPr lang="en-US" altLang="zh-CN" sz="2200" dirty="0" smtClean="0"/>
              <a:t>java</a:t>
            </a:r>
            <a:r>
              <a:rPr lang="zh-CN" altLang="en-US" sz="2200" dirty="0" smtClean="0"/>
              <a:t>字节码测试方法探索与研发。</a:t>
            </a:r>
            <a:endParaRPr lang="en-US" altLang="zh-CN" sz="2200" dirty="0" smtClean="0"/>
          </a:p>
          <a:p>
            <a:pPr>
              <a:buSzPct val="70000"/>
              <a:buFont typeface="Wingdings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工作职责</a:t>
            </a:r>
            <a:endParaRPr lang="en-US" altLang="zh-CN" dirty="0" smtClean="0"/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dirty="0" smtClean="0"/>
              <a:t>代码覆盖率</a:t>
            </a:r>
            <a:endParaRPr lang="en-US" altLang="zh-CN" sz="2200" dirty="0" smtClean="0"/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dirty="0" smtClean="0"/>
              <a:t>Fault injection</a:t>
            </a:r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dirty="0" smtClean="0"/>
              <a:t>字节码检查</a:t>
            </a:r>
            <a:endParaRPr lang="en-US" altLang="zh-CN" sz="2200" dirty="0" smtClean="0"/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dirty="0" smtClean="0"/>
              <a:t>字节码测试方法论</a:t>
            </a:r>
            <a:endParaRPr lang="en-US" altLang="zh-CN" sz="2200" dirty="0" smtClean="0"/>
          </a:p>
          <a:p>
            <a:pPr lvl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200" dirty="0" smtClean="0"/>
              <a:t>团队建设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135402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0992" y="-16227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实践二：线程安全验证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920880" cy="53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6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43000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实践二：线程安全验证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" y="1772816"/>
            <a:ext cx="91383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5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63688" y="-1714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最佳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实践二：线程安全验证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229600" cy="554355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sz="2600" dirty="0" smtClean="0"/>
              <a:t>开始验证：</a:t>
            </a:r>
            <a:endParaRPr lang="en-US" altLang="zh-CN" sz="2600" dirty="0" smtClean="0"/>
          </a:p>
          <a:p>
            <a:pPr lvl="1">
              <a:buNone/>
            </a:pPr>
            <a:r>
              <a:rPr lang="en-US" altLang="zh-CN" dirty="0" smtClean="0"/>
              <a:t>		       </a:t>
            </a:r>
            <a:r>
              <a:rPr lang="zh-CN" altLang="en-US" dirty="0" smtClean="0"/>
              <a:t>使用浏览器在</a:t>
            </a:r>
            <a:r>
              <a:rPr lang="en-US" altLang="zh-CN" dirty="0" smtClean="0"/>
              <a:t>15</a:t>
            </a:r>
            <a:r>
              <a:rPr lang="zh-CN" altLang="en-US" dirty="0" smtClean="0"/>
              <a:t>秒内相继向含有故障的页面发起两个请求即完成了验证工作，根本不需要性能压测。</a:t>
            </a:r>
            <a:endParaRPr lang="en-US" altLang="zh-CN" dirty="0" smtClean="0"/>
          </a:p>
          <a:p>
            <a:pPr>
              <a:buNone/>
            </a:pPr>
            <a:r>
              <a:rPr lang="zh-CN" altLang="en-US" sz="2600" b="1" dirty="0" smtClean="0"/>
              <a:t>结论：</a:t>
            </a:r>
            <a:endParaRPr lang="en-US" altLang="zh-CN" sz="2600" b="1" dirty="0" smtClean="0"/>
          </a:p>
          <a:p>
            <a:pPr lvl="1">
              <a:buNone/>
            </a:pPr>
            <a:r>
              <a:rPr lang="en-US" altLang="zh-CN" dirty="0" smtClean="0"/>
              <a:t>		      fault injection</a:t>
            </a:r>
            <a:r>
              <a:rPr lang="zh-CN" altLang="en-US" dirty="0" smtClean="0"/>
              <a:t>相比传统方法，可以节省至少</a:t>
            </a:r>
            <a:r>
              <a:rPr lang="en-US" altLang="zh-CN" dirty="0" smtClean="0"/>
              <a:t>80%</a:t>
            </a:r>
            <a:r>
              <a:rPr lang="zh-CN" altLang="en-US" dirty="0" smtClean="0"/>
              <a:t>的时间与精力。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" y="1128142"/>
            <a:ext cx="9163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8296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问题解决了吗？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5184775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测试过程中可能遇到的问题：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系统依赖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 依赖 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，我希望在系统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有故障情形下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，测试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稳定性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，如何做？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在系统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注入异常。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硬件故障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模拟因为硬盘坏道或空间满导致的写文件失败的情形？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在有文件操作的地方抛出</a:t>
            </a:r>
            <a:r>
              <a:rPr lang="en-US" altLang="zh-CN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io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异常。</a:t>
            </a:r>
            <a:endParaRPr lang="en-US" altLang="zh-CN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网络故障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模拟网络延迟导致远程调用大量超时的情形？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在有网络通讯的地方，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sleep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并且随后抛出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Socket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超时异常。</a:t>
            </a:r>
            <a:endParaRPr lang="en-US" altLang="zh-CN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并发测试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如何验证可能含有线程安全问题的代码？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在可能有异常处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sleep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986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6976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小结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如何才能用好</a:t>
            </a:r>
            <a:r>
              <a:rPr lang="en-US" altLang="zh-CN" dirty="0" smtClean="0"/>
              <a:t>fault injection</a:t>
            </a:r>
            <a:r>
              <a:rPr lang="zh-CN" altLang="en-US" dirty="0" smtClean="0"/>
              <a:t>，发挥它的最大价值？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b="0" dirty="0" smtClean="0"/>
              <a:t>对系统主要流程的底层依赖进行故障注入测试，找出问题或者证明它足够健壮。</a:t>
            </a:r>
            <a:endParaRPr lang="en-US" altLang="zh-CN" sz="2400" b="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b="0" dirty="0" smtClean="0"/>
              <a:t>结合</a:t>
            </a:r>
            <a:r>
              <a:rPr lang="en-US" altLang="zh-CN" sz="2400" b="0" dirty="0" smtClean="0"/>
              <a:t>find bugs</a:t>
            </a:r>
            <a:r>
              <a:rPr lang="zh-CN" altLang="en-US" sz="2400" b="0" dirty="0" smtClean="0"/>
              <a:t>等静态代码检查工具使用，对检查出可能有问题的代码进行故障注入。</a:t>
            </a:r>
            <a:endParaRPr lang="en-US" altLang="zh-CN" sz="2400" b="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b="0" dirty="0" smtClean="0"/>
              <a:t>不盲目注入故障，这样只会增加测试成本，却很难发现</a:t>
            </a:r>
            <a:r>
              <a:rPr lang="en-US" altLang="zh-CN" sz="2400" b="0" dirty="0" smtClean="0"/>
              <a:t>BUG</a:t>
            </a:r>
            <a:r>
              <a:rPr lang="zh-CN" altLang="en-US" sz="2400" b="0" dirty="0" smtClean="0"/>
              <a:t>。</a:t>
            </a:r>
            <a:endParaRPr lang="en-US" altLang="zh-CN" sz="2400" b="0" dirty="0" smtClean="0"/>
          </a:p>
          <a:p>
            <a:pPr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9791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0992" y="-902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故障注入工具的实现原理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5029200"/>
          </a:xfrm>
        </p:spPr>
        <p:txBody>
          <a:bodyPr>
            <a:normAutofit/>
          </a:bodyPr>
          <a:lstStyle/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sp>
        <p:nvSpPr>
          <p:cNvPr id="7" name="下箭头 6"/>
          <p:cNvSpPr/>
          <p:nvPr/>
        </p:nvSpPr>
        <p:spPr>
          <a:xfrm>
            <a:off x="4355976" y="2492896"/>
            <a:ext cx="484632" cy="6903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15616" y="1584176"/>
            <a:ext cx="7200800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取回远程</a:t>
            </a:r>
            <a:r>
              <a:rPr lang="en-US" altLang="zh-CN" sz="2400" dirty="0" smtClean="0"/>
              <a:t>JVM</a:t>
            </a:r>
            <a:r>
              <a:rPr lang="zh-CN" altLang="en-US" sz="2400" dirty="0" smtClean="0"/>
              <a:t>内存中正在运行的</a:t>
            </a:r>
            <a:r>
              <a:rPr lang="en-US" altLang="zh-CN" sz="2400" dirty="0" smtClean="0"/>
              <a:t>class</a:t>
            </a:r>
            <a:r>
              <a:rPr lang="zh-CN" altLang="en-US" sz="2400" dirty="0" smtClean="0"/>
              <a:t>字节码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4355976" y="4077072"/>
            <a:ext cx="484632" cy="6903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15616" y="4746848"/>
            <a:ext cx="7200800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实时的回传到远程</a:t>
            </a:r>
            <a:r>
              <a:rPr lang="en-US" altLang="zh-CN" sz="2400" dirty="0" smtClean="0"/>
              <a:t>JVM</a:t>
            </a:r>
            <a:r>
              <a:rPr lang="zh-CN" altLang="en-US" sz="2400" dirty="0" smtClean="0"/>
              <a:t>中，并让其立即生效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15616" y="3162672"/>
            <a:ext cx="7200800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修改，生成新的字节码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43000" y="-993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故障注入工具的实现原理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dirty="0" smtClean="0">
                <a:latin typeface="+mn-ea"/>
              </a:rPr>
              <a:t>关键技术点：</a:t>
            </a:r>
            <a:endParaRPr lang="en-US" altLang="zh-CN" sz="280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dirty="0" smtClean="0">
                <a:latin typeface="+mn-ea"/>
              </a:rPr>
              <a:t>	1</a:t>
            </a:r>
            <a:r>
              <a:rPr lang="zh-CN" altLang="en-US" sz="2400" dirty="0" smtClean="0">
                <a:latin typeface="+mn-ea"/>
              </a:rPr>
              <a:t>、生成正确的</a:t>
            </a:r>
            <a:r>
              <a:rPr lang="en-US" altLang="zh-CN" sz="2400" dirty="0" smtClean="0">
                <a:latin typeface="+mn-ea"/>
              </a:rPr>
              <a:t>JVM</a:t>
            </a:r>
            <a:r>
              <a:rPr lang="zh-CN" altLang="en-US" sz="2400" dirty="0" smtClean="0">
                <a:latin typeface="+mn-ea"/>
              </a:rPr>
              <a:t>指令并写入到</a:t>
            </a:r>
            <a:r>
              <a:rPr lang="en-US" altLang="zh-CN" sz="2400" dirty="0" smtClean="0">
                <a:latin typeface="+mn-ea"/>
              </a:rPr>
              <a:t>class</a:t>
            </a:r>
            <a:r>
              <a:rPr lang="zh-CN" altLang="en-US" sz="2400" dirty="0" smtClean="0">
                <a:latin typeface="+mn-ea"/>
              </a:rPr>
              <a:t>文件中。</a:t>
            </a:r>
            <a:endParaRPr lang="en-US" altLang="zh-CN" sz="240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dirty="0" smtClean="0">
                <a:latin typeface="+mn-ea"/>
              </a:rPr>
              <a:t>	2</a:t>
            </a:r>
            <a:r>
              <a:rPr lang="zh-CN" altLang="en-US" sz="2400" dirty="0" smtClean="0">
                <a:latin typeface="+mn-ea"/>
              </a:rPr>
              <a:t>、如何做到像</a:t>
            </a:r>
            <a:r>
              <a:rPr lang="en-US" altLang="zh-CN" sz="2400" dirty="0" smtClean="0">
                <a:latin typeface="+mn-ea"/>
              </a:rPr>
              <a:t>eclipse</a:t>
            </a:r>
            <a:r>
              <a:rPr lang="zh-CN" altLang="en-US" sz="2400" dirty="0" smtClean="0">
                <a:latin typeface="+mn-ea"/>
              </a:rPr>
              <a:t>远程</a:t>
            </a:r>
            <a:r>
              <a:rPr lang="en-US" altLang="zh-CN" sz="2400" dirty="0" smtClean="0">
                <a:latin typeface="+mn-ea"/>
              </a:rPr>
              <a:t>debug</a:t>
            </a:r>
            <a:r>
              <a:rPr lang="zh-CN" altLang="en-US" sz="2400" dirty="0" smtClean="0">
                <a:latin typeface="+mn-ea"/>
              </a:rPr>
              <a:t>那样，让修改后的</a:t>
            </a:r>
            <a:r>
              <a:rPr lang="en-US" altLang="zh-CN" sz="2400" dirty="0" smtClean="0">
                <a:latin typeface="+mn-ea"/>
              </a:rPr>
              <a:t>class</a:t>
            </a:r>
            <a:r>
              <a:rPr lang="zh-CN" altLang="en-US" sz="2400" dirty="0" smtClean="0">
                <a:latin typeface="+mn-ea"/>
              </a:rPr>
              <a:t>字节码实时生效？</a:t>
            </a:r>
            <a:endParaRPr lang="en-US" altLang="zh-CN" sz="240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b="0" dirty="0" smtClean="0">
                <a:latin typeface="+mn-ea"/>
              </a:rPr>
              <a:t>	</a:t>
            </a:r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、熟识</a:t>
            </a:r>
            <a:r>
              <a:rPr lang="en-US" altLang="zh-CN" sz="2400" dirty="0" smtClean="0">
                <a:latin typeface="+mn-ea"/>
              </a:rPr>
              <a:t>java class</a:t>
            </a:r>
            <a:r>
              <a:rPr lang="zh-CN" altLang="en-US" sz="2400" dirty="0" smtClean="0">
                <a:latin typeface="+mn-ea"/>
              </a:rPr>
              <a:t>文件结构，熟悉</a:t>
            </a:r>
            <a:r>
              <a:rPr lang="en-US" altLang="zh-CN" sz="2400" dirty="0" err="1" smtClean="0">
                <a:latin typeface="+mn-ea"/>
              </a:rPr>
              <a:t>jvm</a:t>
            </a:r>
            <a:r>
              <a:rPr lang="zh-CN" altLang="en-US" sz="2400" dirty="0" smtClean="0">
                <a:latin typeface="+mn-ea"/>
              </a:rPr>
              <a:t>指令，推荐阅读</a:t>
            </a:r>
            <a:r>
              <a:rPr lang="en-US" altLang="zh-CN" sz="2400" dirty="0" smtClean="0">
                <a:latin typeface="+mn-ea"/>
              </a:rPr>
              <a:t>《 Java</a:t>
            </a:r>
            <a:r>
              <a:rPr lang="zh-CN" altLang="en-US" sz="2400" dirty="0" smtClean="0">
                <a:latin typeface="+mn-ea"/>
              </a:rPr>
              <a:t>虚拟机规范</a:t>
            </a:r>
            <a:r>
              <a:rPr lang="en-US" altLang="zh-CN" sz="2400" dirty="0" smtClean="0">
                <a:latin typeface="+mn-ea"/>
              </a:rPr>
              <a:t>》 </a:t>
            </a:r>
            <a:endParaRPr lang="en-US" altLang="zh-CN" sz="2400" b="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sz="2400" b="0" dirty="0" smtClean="0">
              <a:latin typeface="+mn-ea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57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51520" y="-99392"/>
            <a:ext cx="7617024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故障注入工具的实现原理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dirty="0" smtClean="0">
                <a:latin typeface="+mn-ea"/>
              </a:rPr>
              <a:t>关键技术点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：</a:t>
            </a:r>
            <a:endParaRPr lang="en-US" altLang="zh-CN" sz="280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b="0" dirty="0" smtClean="0">
                <a:latin typeface="+mn-ea"/>
              </a:rPr>
              <a:t>			</a:t>
            </a:r>
            <a:r>
              <a:rPr lang="zh-CN" altLang="en-US" sz="2400" b="0" dirty="0" smtClean="0">
                <a:latin typeface="+mn-ea"/>
              </a:rPr>
              <a:t>生成正确的</a:t>
            </a:r>
            <a:r>
              <a:rPr lang="en-US" altLang="zh-CN" sz="2400" b="0" dirty="0" smtClean="0">
                <a:latin typeface="+mn-ea"/>
              </a:rPr>
              <a:t>JVM</a:t>
            </a:r>
            <a:r>
              <a:rPr lang="zh-CN" altLang="en-US" sz="2400" b="0" dirty="0" smtClean="0">
                <a:latin typeface="+mn-ea"/>
              </a:rPr>
              <a:t>指令并写入到</a:t>
            </a:r>
            <a:r>
              <a:rPr lang="en-US" altLang="zh-CN" sz="2400" b="0" dirty="0" smtClean="0">
                <a:latin typeface="+mn-ea"/>
              </a:rPr>
              <a:t>class</a:t>
            </a:r>
            <a:r>
              <a:rPr lang="zh-CN" altLang="en-US" sz="2400" b="0" dirty="0" smtClean="0">
                <a:latin typeface="+mn-ea"/>
              </a:rPr>
              <a:t>文件中，可以使用下面的插件，可以轻易取得</a:t>
            </a:r>
            <a:r>
              <a:rPr lang="en-US" altLang="zh-CN" sz="2400" b="0" dirty="0" smtClean="0">
                <a:latin typeface="+mn-ea"/>
              </a:rPr>
              <a:t>java</a:t>
            </a:r>
            <a:r>
              <a:rPr lang="zh-CN" altLang="en-US" sz="2400" b="0" dirty="0" smtClean="0">
                <a:latin typeface="+mn-ea"/>
              </a:rPr>
              <a:t>源码对应的</a:t>
            </a:r>
            <a:r>
              <a:rPr lang="en-US" altLang="zh-CN" sz="2400" b="0" dirty="0" err="1" smtClean="0">
                <a:latin typeface="+mn-ea"/>
              </a:rPr>
              <a:t>Asm</a:t>
            </a:r>
            <a:r>
              <a:rPr lang="zh-CN" altLang="en-US" sz="2400" b="0" dirty="0" smtClean="0">
                <a:latin typeface="+mn-ea"/>
              </a:rPr>
              <a:t>代码，然后使用</a:t>
            </a:r>
            <a:r>
              <a:rPr lang="en-US" altLang="zh-CN" sz="2400" b="0" dirty="0" smtClean="0">
                <a:latin typeface="+mn-ea"/>
              </a:rPr>
              <a:t>ASM</a:t>
            </a:r>
            <a:r>
              <a:rPr lang="zh-CN" altLang="en-US" sz="2400" b="0" dirty="0" smtClean="0">
                <a:latin typeface="+mn-ea"/>
              </a:rPr>
              <a:t>框架改写</a:t>
            </a:r>
            <a:r>
              <a:rPr lang="en-US" altLang="zh-CN" sz="2400" b="0" dirty="0" smtClean="0">
                <a:latin typeface="+mn-ea"/>
              </a:rPr>
              <a:t>class</a:t>
            </a:r>
            <a:r>
              <a:rPr lang="zh-CN" altLang="en-US" sz="2400" b="0" dirty="0" smtClean="0">
                <a:latin typeface="+mn-ea"/>
              </a:rPr>
              <a:t>字节码，插件地址：</a:t>
            </a:r>
            <a:r>
              <a:rPr lang="en-US" altLang="zh-CN" sz="2400" b="0" dirty="0" smtClean="0">
                <a:latin typeface="+mn-ea"/>
                <a:hlinkClick r:id="rId3"/>
              </a:rPr>
              <a:t>http://andrei.gmxhome.de/eclipse/</a:t>
            </a:r>
            <a:r>
              <a:rPr lang="zh-CN" altLang="en-US" sz="2400" b="0" dirty="0" smtClean="0">
                <a:latin typeface="+mn-ea"/>
              </a:rPr>
              <a:t>。</a:t>
            </a:r>
            <a:endParaRPr lang="en-US" altLang="zh-CN" sz="2400" b="0" dirty="0" smtClean="0">
              <a:latin typeface="+mn-ea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371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650"/>
          </a:xfrm>
        </p:spPr>
        <p:txBody>
          <a:bodyPr/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Java</a:t>
            </a:r>
            <a:r>
              <a:rPr lang="zh-CN" altLang="en-US" dirty="0" smtClean="0"/>
              <a:t>源码：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JVM</a:t>
            </a:r>
            <a:r>
              <a:rPr lang="zh-CN" altLang="en-US" dirty="0" smtClean="0"/>
              <a:t>指令：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/>
              <a:t>ASM</a:t>
            </a:r>
            <a:r>
              <a:rPr lang="zh-CN" altLang="en-US" dirty="0" smtClean="0"/>
              <a:t>代码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06" y="4797152"/>
            <a:ext cx="8875494" cy="18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868609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151" y="692696"/>
            <a:ext cx="86273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9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0992" y="-17145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故障注入工具的实现原理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dirty="0" smtClean="0">
                <a:latin typeface="+mn-ea"/>
              </a:rPr>
              <a:t>关键技术点</a:t>
            </a:r>
            <a:r>
              <a:rPr lang="en-US" altLang="zh-CN" sz="2800" dirty="0" smtClean="0">
                <a:latin typeface="+mn-ea"/>
              </a:rPr>
              <a:t>2</a:t>
            </a:r>
            <a:r>
              <a:rPr lang="zh-CN" altLang="en-US" sz="2800" dirty="0" smtClean="0">
                <a:latin typeface="+mn-ea"/>
              </a:rPr>
              <a:t>：</a:t>
            </a:r>
            <a:endParaRPr lang="en-US" altLang="zh-CN" sz="2800" dirty="0" smtClean="0">
              <a:latin typeface="+mn-ea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b="0" dirty="0" smtClean="0">
                <a:latin typeface="+mn-ea"/>
              </a:rPr>
              <a:t>			</a:t>
            </a:r>
            <a:r>
              <a:rPr lang="zh-CN" altLang="en-US" sz="2400" dirty="0" smtClean="0">
                <a:latin typeface="+mn-ea"/>
              </a:rPr>
              <a:t>如何做到像</a:t>
            </a:r>
            <a:r>
              <a:rPr lang="en-US" altLang="zh-CN" sz="2400" dirty="0" smtClean="0">
                <a:latin typeface="+mn-ea"/>
              </a:rPr>
              <a:t>eclipse</a:t>
            </a:r>
            <a:r>
              <a:rPr lang="zh-CN" altLang="en-US" sz="2400" dirty="0" smtClean="0">
                <a:latin typeface="+mn-ea"/>
              </a:rPr>
              <a:t>远程</a:t>
            </a:r>
            <a:r>
              <a:rPr lang="en-US" altLang="zh-CN" sz="2400" dirty="0" smtClean="0">
                <a:latin typeface="+mn-ea"/>
              </a:rPr>
              <a:t>debug</a:t>
            </a:r>
            <a:r>
              <a:rPr lang="zh-CN" altLang="en-US" sz="2400" dirty="0" smtClean="0">
                <a:latin typeface="+mn-ea"/>
              </a:rPr>
              <a:t>那样，让修改后的</a:t>
            </a:r>
            <a:r>
              <a:rPr lang="en-US" altLang="zh-CN" sz="2400" dirty="0" smtClean="0">
                <a:latin typeface="+mn-ea"/>
              </a:rPr>
              <a:t>class</a:t>
            </a:r>
            <a:r>
              <a:rPr lang="zh-CN" altLang="en-US" sz="2400" dirty="0" smtClean="0">
                <a:latin typeface="+mn-ea"/>
              </a:rPr>
              <a:t>字节码实时生效？</a:t>
            </a:r>
            <a:endParaRPr lang="en-US" altLang="zh-CN" sz="2400" dirty="0" smtClean="0">
              <a:latin typeface="+mn-ea"/>
            </a:endParaRPr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000" b="0" dirty="0" smtClean="0">
                <a:latin typeface="+mn-ea"/>
              </a:rPr>
              <a:t>实时生成类转换器并传送到目标服务器上</a:t>
            </a:r>
            <a:endParaRPr lang="en-US" altLang="zh-CN" sz="2000" b="0" dirty="0" smtClean="0">
              <a:latin typeface="+mn-ea"/>
            </a:endParaRPr>
          </a:p>
          <a:p>
            <a:pPr lvl="1"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000" b="0" dirty="0" smtClean="0">
                <a:latin typeface="+mn-ea"/>
              </a:rPr>
              <a:t>远程执行类换器，完成类的转换并重新加载</a:t>
            </a:r>
            <a:r>
              <a:rPr lang="en-US" altLang="zh-CN" sz="2400" b="0" dirty="0" smtClean="0">
                <a:latin typeface="+mn-ea"/>
              </a:rPr>
              <a:t>		</a:t>
            </a: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901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382960" y="44624"/>
            <a:ext cx="8229600" cy="12289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大纲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为何要</a:t>
            </a:r>
            <a:r>
              <a:rPr lang="en-US" altLang="zh-CN" smtClean="0"/>
              <a:t>fault injection</a:t>
            </a:r>
            <a:r>
              <a:rPr lang="zh-CN" altLang="en-US" smtClean="0"/>
              <a:t>？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什么是</a:t>
            </a:r>
            <a:r>
              <a:rPr lang="en-US" altLang="zh-CN" smtClean="0"/>
              <a:t>fault injection</a:t>
            </a:r>
            <a:r>
              <a:rPr lang="zh-CN" altLang="en-US" smtClean="0"/>
              <a:t>？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最佳实践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小结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实现原理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核心技术点现场演示</a:t>
            </a:r>
            <a:endParaRPr lang="en-US" altLang="zh-CN" smtClean="0"/>
          </a:p>
          <a:p>
            <a:pP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mtClean="0"/>
              <a:t>展望</a:t>
            </a:r>
            <a:endParaRPr lang="en-US" altLang="zh-CN" smtClean="0"/>
          </a:p>
          <a:p>
            <a:pPr>
              <a:buClr>
                <a:srgbClr val="FF6600"/>
              </a:buClr>
              <a:buSzPct val="7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2070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0992" y="-90488"/>
            <a:ext cx="8229600" cy="114300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故障注入工具的实现原理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686800" cy="5000625"/>
          </a:xfrm>
        </p:spPr>
        <p:txBody>
          <a:bodyPr/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400" dirty="0" smtClean="0"/>
              <a:t>类传换器入口类代码：</a:t>
            </a:r>
            <a:endParaRPr lang="en-US" altLang="zh-CN" sz="2400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6" y="1844824"/>
            <a:ext cx="849372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1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故障注入工具的实现原理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060"/>
            <a:ext cx="8712968" cy="65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15008" y="-171400"/>
            <a:ext cx="8229600" cy="114300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核心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技术点现场演示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74848" y="1600200"/>
            <a:ext cx="8229600" cy="4525963"/>
          </a:xfrm>
        </p:spPr>
        <p:txBody>
          <a:bodyPr/>
          <a:lstStyle/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现场演示一个动态修改</a:t>
            </a:r>
            <a:r>
              <a:rPr lang="en-US" altLang="zh-CN" dirty="0" smtClean="0"/>
              <a:t>JVM</a:t>
            </a:r>
            <a:r>
              <a:rPr lang="zh-CN" altLang="en-US" dirty="0" smtClean="0"/>
              <a:t>中正在运行的类的例子</a:t>
            </a: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18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19672" y="-171450"/>
            <a:ext cx="8229600" cy="122872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展望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158824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将</a:t>
            </a:r>
            <a:r>
              <a:rPr lang="en-US" altLang="zh-CN" dirty="0" smtClean="0"/>
              <a:t>fault injection</a:t>
            </a:r>
            <a:r>
              <a:rPr lang="zh-CN" altLang="en-US" dirty="0" smtClean="0"/>
              <a:t>用于验证测试用例的有效性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</a:t>
            </a:r>
            <a:r>
              <a:rPr lang="en-US" altLang="zh-CN" sz="2400" b="0" dirty="0" smtClean="0"/>
              <a:t>  </a:t>
            </a:r>
            <a:r>
              <a:rPr lang="zh-CN" altLang="en-US" sz="2400" b="0" dirty="0" smtClean="0"/>
              <a:t>即：一个有效的测试用例在有故障的环境运行，正确的结果应该验证失败，反之，如果验证通过，说明测试代码本身有问题。</a:t>
            </a:r>
            <a:endParaRPr lang="en-US" altLang="zh-CN" sz="2400" b="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将故障注入与各中间件深度集成，免配置一键完成常见故障注入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</a:t>
            </a:r>
            <a:r>
              <a:rPr lang="zh-CN" altLang="en-US" sz="2400" b="0" dirty="0" smtClean="0"/>
              <a:t>如远程调用接口故障、数据库故障等</a:t>
            </a:r>
            <a:endParaRPr lang="en-US" altLang="zh-CN" sz="2400" b="0" dirty="0" smtClean="0"/>
          </a:p>
          <a:p>
            <a:pPr>
              <a:buNone/>
            </a:pPr>
            <a:endParaRPr lang="en-US" altLang="zh-CN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6744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27584" y="2232585"/>
            <a:ext cx="7243264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latin typeface="+mn-ea"/>
                <a:ea typeface="+mn-ea"/>
              </a:rPr>
              <a:t>Q/A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115616" y="2492896"/>
            <a:ext cx="7243264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/>
              <a:t>谢谢！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7604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195736" y="-162272"/>
            <a:ext cx="752475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为何要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fault injection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642350" cy="5256213"/>
          </a:xfrm>
        </p:spPr>
        <p:txBody>
          <a:bodyPr>
            <a:normAutofit lnSpcReduction="10000"/>
          </a:bodyPr>
          <a:lstStyle/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测试过程中可能遇到的问题：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系统依赖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 依赖 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，我希望在系统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有故障情形下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，测试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稳定性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，如何做？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硬件故障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模拟因为硬盘坏道或空间满导致的写文件失败的情形？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网络故障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模拟网络延迟导致远程调用大量超时的情形？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并发测试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如何验证可能含有线程安全问题的代码？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00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1815008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传统解决办法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74848" y="1197248"/>
            <a:ext cx="8229600" cy="5472112"/>
          </a:xfrm>
        </p:spPr>
        <p:txBody>
          <a:bodyPr/>
          <a:lstStyle/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暴力模式：</a:t>
            </a:r>
            <a:r>
              <a:rPr lang="zh-CN" altLang="en-US" sz="2400" b="0" dirty="0" smtClean="0"/>
              <a:t>关机、拔网线、拔硬盘</a:t>
            </a:r>
            <a:endParaRPr lang="en-US" altLang="zh-CN" sz="2400" b="0" dirty="0" smtClean="0"/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温柔模式：</a:t>
            </a:r>
            <a:r>
              <a:rPr lang="zh-CN" altLang="en-US" sz="2400" b="0" dirty="0" smtClean="0"/>
              <a:t>故意改坏代码，并重新发布，然后恢复</a:t>
            </a:r>
            <a:endParaRPr lang="en-US" altLang="zh-CN" sz="2400" b="0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1028" name="Picture 4" descr="D:\lgd\桌面\砸电脑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5161756" cy="388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123728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不好解决的问题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不能精确模拟某个组件出现问题的情形</a:t>
            </a:r>
            <a:endParaRPr lang="en-US" altLang="zh-CN" dirty="0" smtClean="0"/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造成较大范围的故障，可能影响他人工作</a:t>
            </a:r>
            <a:endParaRPr lang="en-US" altLang="zh-CN" dirty="0" smtClean="0"/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服务器在托管机房，无法自由操作</a:t>
            </a:r>
            <a:endParaRPr lang="en-US" altLang="zh-CN" dirty="0" smtClean="0"/>
          </a:p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dirty="0" smtClean="0"/>
              <a:t>麻烦，不够优雅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87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430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什么是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fault injection?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5029200"/>
          </a:xfrm>
        </p:spPr>
        <p:txBody>
          <a:bodyPr>
            <a:normAutofit/>
          </a:bodyPr>
          <a:lstStyle/>
          <a:p>
            <a:pPr>
              <a:buSzPct val="7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Fault injection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故障注入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		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是指人为的向被测软件的代码中某个指定的位置加入一些指令，以模拟出软件不能正常运行的情形（或者说状态），这些情形可能包括：抛出异常、运行缓慢等。人们通常把这种方法作为检测系统的整体稳定性表现的常用手段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959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870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Fault injection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部署架构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5029200"/>
          </a:xfrm>
        </p:spPr>
        <p:txBody>
          <a:bodyPr>
            <a:normAutofit/>
          </a:bodyPr>
          <a:lstStyle/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112568" cy="57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9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099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Fault injection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5029200"/>
          </a:xfrm>
        </p:spPr>
        <p:txBody>
          <a:bodyPr>
            <a:normAutofit/>
          </a:bodyPr>
          <a:lstStyle/>
          <a:p>
            <a:pP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  <a:p>
            <a:pPr>
              <a:buClr>
                <a:srgbClr val="FF6600"/>
              </a:buClr>
              <a:buSzPct val="7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 smtClean="0"/>
          </a:p>
        </p:txBody>
      </p:sp>
      <p:sp>
        <p:nvSpPr>
          <p:cNvPr id="7" name="下箭头 6"/>
          <p:cNvSpPr/>
          <p:nvPr/>
        </p:nvSpPr>
        <p:spPr>
          <a:xfrm>
            <a:off x="4355976" y="2060848"/>
            <a:ext cx="484632" cy="6903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03848" y="2736304"/>
            <a:ext cx="2808312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指定故障注入对象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03848" y="5898976"/>
            <a:ext cx="2808312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开始测试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203848" y="1152128"/>
            <a:ext cx="2808312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登陆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Defensor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03848" y="4320480"/>
            <a:ext cx="2808312" cy="914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执行故障注入</a:t>
            </a:r>
          </a:p>
        </p:txBody>
      </p:sp>
      <p:sp>
        <p:nvSpPr>
          <p:cNvPr id="15" name="下箭头 14"/>
          <p:cNvSpPr/>
          <p:nvPr/>
        </p:nvSpPr>
        <p:spPr>
          <a:xfrm>
            <a:off x="4355976" y="5229200"/>
            <a:ext cx="484632" cy="6903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4355976" y="3645024"/>
            <a:ext cx="484632" cy="69037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856</Words>
  <Application>Microsoft Office PowerPoint</Application>
  <PresentationFormat>全屏显示(4:3)</PresentationFormat>
  <Paragraphs>181</Paragraphs>
  <Slides>35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主题​​</vt:lpstr>
      <vt:lpstr>PowerPoint 演示文稿</vt:lpstr>
      <vt:lpstr>PowerPoint 演示文稿</vt:lpstr>
      <vt:lpstr>PowerPoint 演示文稿</vt:lpstr>
      <vt:lpstr>为何要fault injection？</vt:lpstr>
      <vt:lpstr>传统解决办法</vt:lpstr>
      <vt:lpstr>不好解决的问题</vt:lpstr>
      <vt:lpstr>什么是fault injection?</vt:lpstr>
      <vt:lpstr>Fault injection部署架构</vt:lpstr>
      <vt:lpstr>Fault injection流程</vt:lpstr>
      <vt:lpstr>最佳实践一：稳定性验证</vt:lpstr>
      <vt:lpstr>最佳实践一：稳定性验证</vt:lpstr>
      <vt:lpstr>最佳实践一：稳定性验证</vt:lpstr>
      <vt:lpstr>最佳实践一：稳定性验证</vt:lpstr>
      <vt:lpstr>最佳实践一：稳定性验证</vt:lpstr>
      <vt:lpstr>例子一：稳定性验证</vt:lpstr>
      <vt:lpstr>最佳实践一：稳定性验证</vt:lpstr>
      <vt:lpstr>最佳实践二：线程安全验证</vt:lpstr>
      <vt:lpstr>PowerPoint 演示文稿</vt:lpstr>
      <vt:lpstr>最佳实践二：稳定性验证</vt:lpstr>
      <vt:lpstr>最佳实践二：线程安全验证</vt:lpstr>
      <vt:lpstr>最佳实践二：线程安全验证</vt:lpstr>
      <vt:lpstr>最佳实践二：线程安全验证</vt:lpstr>
      <vt:lpstr>问题解决了吗？</vt:lpstr>
      <vt:lpstr>小结</vt:lpstr>
      <vt:lpstr>故障注入工具的实现原理</vt:lpstr>
      <vt:lpstr>故障注入工具的实现原理</vt:lpstr>
      <vt:lpstr>故障注入工具的实现原理</vt:lpstr>
      <vt:lpstr>PowerPoint 演示文稿</vt:lpstr>
      <vt:lpstr>故障注入工具的实现原理</vt:lpstr>
      <vt:lpstr>故障注入工具的实现原理</vt:lpstr>
      <vt:lpstr>故障注入工具的实现原理</vt:lpstr>
      <vt:lpstr>核心技术点现场演示</vt:lpstr>
      <vt:lpstr>展望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富曲</cp:lastModifiedBy>
  <cp:revision>23</cp:revision>
  <dcterms:created xsi:type="dcterms:W3CDTF">2013-06-14T07:26:38Z</dcterms:created>
  <dcterms:modified xsi:type="dcterms:W3CDTF">2013-07-10T01:11:59Z</dcterms:modified>
</cp:coreProperties>
</file>