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72" r:id="rId4"/>
    <p:sldId id="258" r:id="rId5"/>
    <p:sldId id="259" r:id="rId6"/>
    <p:sldId id="262" r:id="rId7"/>
    <p:sldId id="267" r:id="rId8"/>
    <p:sldId id="270" r:id="rId9"/>
    <p:sldId id="266" r:id="rId10"/>
    <p:sldId id="271" r:id="rId11"/>
    <p:sldId id="273" r:id="rId12"/>
    <p:sldId id="274" r:id="rId13"/>
    <p:sldId id="275" r:id="rId14"/>
    <p:sldId id="276" r:id="rId15"/>
    <p:sldId id="281" r:id="rId16"/>
    <p:sldId id="280" r:id="rId17"/>
    <p:sldId id="278" r:id="rId18"/>
    <p:sldId id="279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中度样式 3 - 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E112F-ED4B-47A4-B4F9-9F7292A2D502}" type="datetimeFigureOut">
              <a:rPr lang="zh-CN" altLang="en-US" smtClean="0"/>
              <a:t>13-7-13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AE831-C0AE-4CE8-BE87-70DE7231C6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818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优化冲突检测的策略，增加预读等优化</a:t>
            </a:r>
          </a:p>
          <a:p>
            <a:r>
              <a:rPr lang="zh-CN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修复</a:t>
            </a:r>
            <a:r>
              <a:rPr lang="en-US" altLang="zh-CN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mysql</a:t>
            </a:r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自带的测试集合失败的</a:t>
            </a:r>
            <a:r>
              <a:rPr lang="en-US" altLang="zh-CN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testcase</a:t>
            </a:r>
            <a:endParaRPr lang="en-US" altLang="zh-CN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E9261B-C6AC-42C1-B8AA-3B87BF9D1DCB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针对</a:t>
            </a:r>
            <a:r>
              <a:rPr lang="en-US" altLang="zh-CN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tcmain</a:t>
            </a:r>
            <a:r>
              <a:rPr lang="zh-CN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冲突频繁的场景，继续优化冲突检查策略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E9261B-C6AC-42C1-B8AA-3B87BF9D1DCB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E9261B-C6AC-42C1-B8AA-3B87BF9D1DCB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  <a:prstGeom prst="rect">
            <a:avLst/>
          </a:prstGeo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30820CF-B880-4189-942D-D702A7CBA730}" type="datetimeFigureOut">
              <a:rPr lang="zh-CN" altLang="en-US" smtClean="0"/>
              <a:pPr/>
              <a:t>13-7-13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13-7-13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continuent.com/solutions/overview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code.google.com/p/relay-fetch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6353944" cy="990600"/>
          </a:xfrm>
        </p:spPr>
        <p:txBody>
          <a:bodyPr/>
          <a:lstStyle/>
          <a:p>
            <a:r>
              <a:rPr lang="en-US" altLang="zh-CN" sz="3600" dirty="0" smtClean="0"/>
              <a:t>MySQL </a:t>
            </a:r>
            <a:r>
              <a:rPr lang="zh-CN" altLang="en-US" sz="3600" dirty="0" smtClean="0"/>
              <a:t>复制优化</a:t>
            </a: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15616" y="3356992"/>
            <a:ext cx="7128792" cy="12241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2100" dirty="0" smtClean="0"/>
              <a:t>翟卫祥</a:t>
            </a:r>
            <a:r>
              <a:rPr lang="en-US" altLang="zh-CN" sz="2100" dirty="0" smtClean="0"/>
              <a:t>(</a:t>
            </a:r>
            <a:r>
              <a:rPr lang="zh-CN" altLang="en-US" sz="2100" dirty="0" smtClean="0"/>
              <a:t>花名：印风</a:t>
            </a:r>
            <a:r>
              <a:rPr lang="en-US" altLang="zh-CN" sz="2100" dirty="0" smtClean="0"/>
              <a:t>)</a:t>
            </a:r>
          </a:p>
          <a:p>
            <a:r>
              <a:rPr lang="zh-CN" altLang="en-US" sz="2100" dirty="0" smtClean="0"/>
              <a:t>阿里巴巴数据库工程师</a:t>
            </a:r>
            <a:endParaRPr lang="en-US" altLang="zh-CN" sz="2100" dirty="0" smtClean="0"/>
          </a:p>
          <a:p>
            <a:r>
              <a:rPr lang="zh-CN" altLang="en-US" sz="2100" dirty="0" smtClean="0"/>
              <a:t>博客：</a:t>
            </a:r>
            <a:r>
              <a:rPr lang="en-US" altLang="zh-CN" sz="2100" dirty="0"/>
              <a:t>http://</a:t>
            </a:r>
            <a:r>
              <a:rPr lang="en-US" altLang="zh-CN" sz="2100" dirty="0" err="1"/>
              <a:t>mysqllover.com</a:t>
            </a:r>
            <a:r>
              <a:rPr lang="en-US" altLang="zh-CN" sz="2100" dirty="0"/>
              <a:t>/</a:t>
            </a:r>
            <a:endParaRPr lang="en-US" altLang="zh-CN" sz="2100" dirty="0" smtClean="0"/>
          </a:p>
          <a:p>
            <a:r>
              <a:rPr lang="en-US" altLang="zh-CN" sz="2100" dirty="0" smtClean="0"/>
              <a:t>2013/</a:t>
            </a:r>
            <a:r>
              <a:rPr lang="en-US" altLang="zh-CN" sz="2100" dirty="0"/>
              <a:t>7</a:t>
            </a:r>
            <a:r>
              <a:rPr lang="en-US" altLang="zh-CN" sz="2100" dirty="0" smtClean="0"/>
              <a:t>/13</a:t>
            </a:r>
            <a:endParaRPr lang="en-US" altLang="zh-CN" sz="2100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MySQL</a:t>
            </a:r>
            <a:r>
              <a:rPr lang="zh-CN" altLang="en-US" smtClean="0"/>
              <a:t>并行复制</a:t>
            </a:r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zh-CN" altLang="en-US" dirty="0" smtClean="0"/>
              <a:t>社区的解决办法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并行复制原理</a:t>
            </a:r>
          </a:p>
          <a:p>
            <a:pPr>
              <a:buFont typeface="Arial" charset="0"/>
              <a:buNone/>
            </a:pPr>
            <a:endParaRPr lang="zh-CN" altLang="en-US" dirty="0" smtClean="0"/>
          </a:p>
          <a:p>
            <a:r>
              <a:rPr lang="zh-CN" altLang="en-US" dirty="0" smtClean="0"/>
              <a:t>运行情况</a:t>
            </a:r>
          </a:p>
          <a:p>
            <a:endParaRPr lang="zh-CN" alt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社区的解决办法</a:t>
            </a:r>
            <a:endParaRPr lang="en-US" altLang="zh-CN" smtClean="0"/>
          </a:p>
        </p:txBody>
      </p:sp>
      <p:sp>
        <p:nvSpPr>
          <p:cNvPr id="6147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>
                <a:hlinkClick r:id="rId2"/>
              </a:rPr>
              <a:t>Tungsten</a:t>
            </a:r>
            <a:r>
              <a:rPr lang="en-US" altLang="zh-CN" dirty="0" smtClean="0"/>
              <a:t> replication</a:t>
            </a:r>
          </a:p>
          <a:p>
            <a:r>
              <a:rPr lang="en-US" altLang="zh-CN" dirty="0" smtClean="0"/>
              <a:t>5.6 replication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没有集团适合的解决办法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并行复制原理</a:t>
            </a:r>
            <a:r>
              <a:rPr lang="en-US" altLang="zh-CN" dirty="0" smtClean="0"/>
              <a:t>1</a:t>
            </a:r>
          </a:p>
        </p:txBody>
      </p:sp>
      <p:pic>
        <p:nvPicPr>
          <p:cNvPr id="7171" name="Picture 2" descr="C:\Users\xiyu.lh\Desktop\ATA@5-7 topic\arch1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213" y="1773238"/>
            <a:ext cx="7786687" cy="3743325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并行复制原理</a:t>
            </a:r>
            <a:r>
              <a:rPr lang="en-US" altLang="zh-CN" dirty="0" smtClean="0"/>
              <a:t>1</a:t>
            </a:r>
          </a:p>
        </p:txBody>
      </p:sp>
      <p:pic>
        <p:nvPicPr>
          <p:cNvPr id="8195" name="Picture 2" descr="C:\Users\xiyu.lh\Desktop\ATA@5-7 topic\arch2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1700213"/>
            <a:ext cx="8102600" cy="3889375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并行复制原理</a:t>
            </a:r>
            <a:r>
              <a:rPr lang="en-US" altLang="zh-CN" dirty="0" smtClean="0"/>
              <a:t>2</a:t>
            </a:r>
          </a:p>
        </p:txBody>
      </p:sp>
      <p:pic>
        <p:nvPicPr>
          <p:cNvPr id="9219" name="Picture 2" descr="C:\Users\xiyu.lh\Desktop\ATA@5-7 topic\arch3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91680" y="1073175"/>
            <a:ext cx="5761038" cy="5164137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并行复制原理</a:t>
            </a:r>
            <a:r>
              <a:rPr kumimoji="1" lang="en-US" altLang="zh-CN" dirty="0" smtClean="0"/>
              <a:t>2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zh-CN" altLang="en-US" dirty="0" smtClean="0"/>
              <a:t>一个表只绑定到一个</a:t>
            </a:r>
            <a:r>
              <a:rPr kumimoji="1" lang="en-US" altLang="zh-CN" dirty="0" smtClean="0"/>
              <a:t>SQL</a:t>
            </a:r>
            <a:r>
              <a:rPr kumimoji="1" lang="zh-CN" altLang="en-US" dirty="0" smtClean="0"/>
              <a:t>线程上，但一个</a:t>
            </a:r>
            <a:r>
              <a:rPr kumimoji="1" lang="en-US" altLang="zh-CN" dirty="0" smtClean="0"/>
              <a:t>SQL</a:t>
            </a:r>
            <a:r>
              <a:rPr kumimoji="1" lang="zh-CN" altLang="en-US" dirty="0" smtClean="0"/>
              <a:t>线程可能处理多个表</a:t>
            </a:r>
            <a:endParaRPr kumimoji="1" lang="en-US" altLang="zh-CN" dirty="0" smtClean="0"/>
          </a:p>
          <a:p>
            <a:endParaRPr kumimoji="1" lang="en-US" altLang="zh-CN" dirty="0"/>
          </a:p>
          <a:p>
            <a:r>
              <a:rPr kumimoji="1" lang="zh-CN" altLang="en-US" dirty="0" smtClean="0"/>
              <a:t>一个事务中涉及到的表，保证绑定到同一个</a:t>
            </a:r>
            <a:r>
              <a:rPr kumimoji="1" lang="en-US" altLang="zh-CN" dirty="0" smtClean="0"/>
              <a:t>SQL</a:t>
            </a:r>
            <a:r>
              <a:rPr kumimoji="1" lang="zh-CN" altLang="en-US" dirty="0" smtClean="0"/>
              <a:t>线程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056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特点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zh-CN" altLang="en-US" dirty="0" smtClean="0"/>
              <a:t>支持按事务</a:t>
            </a:r>
            <a:r>
              <a:rPr kumimoji="1" lang="en-US" altLang="zh-CN" dirty="0" smtClean="0"/>
              <a:t>/</a:t>
            </a:r>
            <a:r>
              <a:rPr kumimoji="1" lang="zh-CN" altLang="en-US" dirty="0" smtClean="0"/>
              <a:t>库</a:t>
            </a:r>
            <a:r>
              <a:rPr kumimoji="1" lang="en-US" altLang="zh-CN" dirty="0" smtClean="0"/>
              <a:t>/</a:t>
            </a:r>
            <a:r>
              <a:rPr kumimoji="1" lang="zh-CN" altLang="en-US" dirty="0" smtClean="0"/>
              <a:t>表级别并发（不破坏事务性），参数动态控制</a:t>
            </a:r>
            <a:endParaRPr kumimoji="1" lang="en-US" altLang="zh-CN" dirty="0" smtClean="0"/>
          </a:p>
          <a:p>
            <a:endParaRPr kumimoji="1" lang="en-US" altLang="zh-CN" dirty="0"/>
          </a:p>
          <a:p>
            <a:r>
              <a:rPr kumimoji="1" lang="zh-CN" altLang="en-US" dirty="0" smtClean="0"/>
              <a:t>支持动态切换原生</a:t>
            </a:r>
            <a:r>
              <a:rPr kumimoji="1" lang="en-US" altLang="zh-CN" dirty="0" smtClean="0"/>
              <a:t>/</a:t>
            </a:r>
            <a:r>
              <a:rPr kumimoji="1" lang="zh-CN" altLang="en-US" dirty="0" smtClean="0"/>
              <a:t>并行复制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START MULTI_SLAVE </a:t>
            </a:r>
            <a:r>
              <a:rPr kumimoji="1" lang="en-US" altLang="zh-CN" dirty="0" err="1" smtClean="0"/>
              <a:t>vs</a:t>
            </a:r>
            <a:r>
              <a:rPr kumimoji="1" lang="en-US" altLang="zh-CN" dirty="0" smtClean="0"/>
              <a:t>  START SLAVE</a:t>
            </a:r>
          </a:p>
          <a:p>
            <a:pPr lvl="1"/>
            <a:endParaRPr kumimoji="1" lang="en-US" altLang="zh-CN" dirty="0"/>
          </a:p>
          <a:p>
            <a:r>
              <a:rPr kumimoji="1" lang="zh-CN" altLang="en-US" dirty="0" smtClean="0"/>
              <a:t>只支持</a:t>
            </a:r>
            <a:r>
              <a:rPr kumimoji="1" lang="en-US" altLang="zh-CN" dirty="0" smtClean="0"/>
              <a:t>ROW</a:t>
            </a:r>
            <a:r>
              <a:rPr kumimoji="1" lang="zh-CN" altLang="en-US" dirty="0" smtClean="0"/>
              <a:t>模式的并发，</a:t>
            </a:r>
            <a:r>
              <a:rPr kumimoji="1" lang="en-US" altLang="zh-CN" dirty="0" smtClean="0"/>
              <a:t>STATEMENT</a:t>
            </a:r>
            <a:r>
              <a:rPr kumimoji="1" lang="zh-CN" altLang="en-US" dirty="0" smtClean="0"/>
              <a:t>模式退化成串行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1888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en-US" dirty="0" smtClean="0"/>
              <a:t>已经合并到</a:t>
            </a:r>
            <a:r>
              <a:rPr kumimoji="1" lang="zh-CN" altLang="en-US" dirty="0" smtClean="0"/>
              <a:t>内部</a:t>
            </a:r>
            <a:r>
              <a:rPr kumimoji="1" lang="en-US" altLang="en-US" dirty="0" err="1" smtClean="0"/>
              <a:t>AliMySQL</a:t>
            </a:r>
            <a:r>
              <a:rPr kumimoji="1" lang="zh-CN" altLang="en-US" dirty="0" smtClean="0"/>
              <a:t>版本</a:t>
            </a:r>
            <a:r>
              <a:rPr kumimoji="1" lang="en-US" altLang="en-US" dirty="0" smtClean="0"/>
              <a:t>中，正在准备开源</a:t>
            </a:r>
            <a:r>
              <a:rPr kumimoji="1" lang="zh-CN" altLang="en-US" dirty="0" smtClean="0"/>
              <a:t>，敬请期待</a:t>
            </a:r>
            <a:endParaRPr kumimoji="1" lang="en-US" altLang="en-US" dirty="0" smtClean="0"/>
          </a:p>
          <a:p>
            <a:endParaRPr kumimoji="1" lang="en-US" altLang="zh-CN" dirty="0"/>
          </a:p>
          <a:p>
            <a:pPr lvl="2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963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                                </a:t>
            </a:r>
            <a:r>
              <a:rPr kumimoji="1" lang="en-US" altLang="zh-CN" sz="4000" dirty="0" smtClean="0"/>
              <a:t>  Q &amp; A</a:t>
            </a:r>
            <a:endParaRPr kumimoji="1"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30300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备库预热工具</a:t>
            </a:r>
            <a:r>
              <a:rPr lang="en-US" altLang="zh-CN" dirty="0" err="1" smtClean="0"/>
              <a:t>relayfetch</a:t>
            </a:r>
            <a:endParaRPr lang="en-US" altLang="zh-CN" dirty="0" smtClean="0"/>
          </a:p>
          <a:p>
            <a:pPr lvl="1"/>
            <a:r>
              <a:rPr lang="en-US" altLang="zh-CN" dirty="0">
                <a:hlinkClick r:id="rId2"/>
              </a:rPr>
              <a:t>http://code.google.com/p/relay-fetch</a:t>
            </a:r>
            <a:r>
              <a:rPr lang="en-US" altLang="zh-CN" dirty="0" smtClean="0">
                <a:hlinkClick r:id="rId2"/>
              </a:rPr>
              <a:t>/</a:t>
            </a: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 smtClean="0"/>
          </a:p>
          <a:p>
            <a:r>
              <a:rPr lang="en-US" altLang="zh-CN" dirty="0" err="1" smtClean="0"/>
              <a:t>AliMySQL</a:t>
            </a:r>
            <a:r>
              <a:rPr lang="zh-CN" altLang="en-US" dirty="0" smtClean="0"/>
              <a:t>特性之并行复制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正在准备开源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MySQL</a:t>
            </a:r>
            <a:r>
              <a:rPr lang="zh-CN" altLang="en-US" smtClean="0"/>
              <a:t>复制原理</a:t>
            </a:r>
            <a:endParaRPr lang="en-US" altLang="zh-CN" smtClean="0"/>
          </a:p>
        </p:txBody>
      </p:sp>
      <p:pic>
        <p:nvPicPr>
          <p:cNvPr id="5123" name="Picture 2" descr="C:\Users\xiyu.lh\Desktop\ATA@5-7 topic\rep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557338"/>
            <a:ext cx="8385175" cy="4248150"/>
          </a:xfrm>
          <a:noFill/>
        </p:spPr>
      </p:pic>
      <p:sp>
        <p:nvSpPr>
          <p:cNvPr id="5124" name="矩形 3"/>
          <p:cNvSpPr>
            <a:spLocks noChangeArrowheads="1"/>
          </p:cNvSpPr>
          <p:nvPr/>
        </p:nvSpPr>
        <p:spPr bwMode="auto">
          <a:xfrm>
            <a:off x="2771775" y="5949950"/>
            <a:ext cx="3384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/>
              <a:t>性能问题困扰社区多年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问题描述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zh-CN" altLang="en-US" dirty="0" smtClean="0"/>
              <a:t>备库单个</a:t>
            </a:r>
            <a:r>
              <a:rPr lang="en-US" altLang="zh-CN" dirty="0" err="1" smtClean="0"/>
              <a:t>sql</a:t>
            </a:r>
            <a:r>
              <a:rPr lang="zh-CN" altLang="en-US" dirty="0" smtClean="0"/>
              <a:t>线程 </a:t>
            </a:r>
            <a:r>
              <a:rPr lang="en-US" altLang="zh-CN" dirty="0" smtClean="0"/>
              <a:t>P.K. </a:t>
            </a:r>
            <a:r>
              <a:rPr lang="zh-CN" altLang="en-US" dirty="0" smtClean="0"/>
              <a:t>主库多线程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备库</a:t>
            </a:r>
            <a:r>
              <a:rPr lang="en-US" altLang="zh-CN" dirty="0" smtClean="0"/>
              <a:t>SQL</a:t>
            </a:r>
            <a:r>
              <a:rPr lang="zh-CN" altLang="en-US" dirty="0" smtClean="0"/>
              <a:t>线</a:t>
            </a:r>
            <a:r>
              <a:rPr lang="zh-CN" altLang="en-US" dirty="0" smtClean="0"/>
              <a:t>程是</a:t>
            </a:r>
            <a:r>
              <a:rPr lang="en-US" altLang="zh-CN" dirty="0" smtClean="0">
                <a:solidFill>
                  <a:srgbClr val="FF0000"/>
                </a:solidFill>
              </a:rPr>
              <a:t> I/O-</a:t>
            </a:r>
            <a:r>
              <a:rPr lang="en-US" altLang="zh-CN" dirty="0" smtClean="0">
                <a:solidFill>
                  <a:srgbClr val="FF0000"/>
                </a:solidFill>
              </a:rPr>
              <a:t>bound</a:t>
            </a:r>
            <a:r>
              <a:rPr lang="en-US" altLang="zh-CN" dirty="0"/>
              <a:t>，</a:t>
            </a:r>
            <a:r>
              <a:rPr lang="zh-CN" altLang="en-US" dirty="0" smtClean="0"/>
              <a:t>但</a:t>
            </a:r>
            <a:r>
              <a:rPr lang="zh-CN" altLang="en-US" dirty="0" smtClean="0"/>
              <a:t>具有大量的空闲</a:t>
            </a:r>
            <a:r>
              <a:rPr lang="en-US" altLang="zh-CN" dirty="0" smtClean="0"/>
              <a:t>I/O Capability</a:t>
            </a:r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Relayfetch</a:t>
            </a:r>
            <a:r>
              <a:rPr lang="en-US" altLang="zh-CN" dirty="0" smtClean="0"/>
              <a:t> </a:t>
            </a:r>
            <a:r>
              <a:rPr lang="zh-CN" altLang="en-US" dirty="0" smtClean="0"/>
              <a:t>思路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985664"/>
          </a:xfrm>
        </p:spPr>
        <p:txBody>
          <a:bodyPr/>
          <a:lstStyle/>
          <a:p>
            <a:r>
              <a:rPr lang="zh-CN" altLang="en-US" dirty="0" smtClean="0"/>
              <a:t>基本思路：在备库</a:t>
            </a:r>
            <a:r>
              <a:rPr lang="en-US" altLang="zh-CN" dirty="0" err="1" smtClean="0"/>
              <a:t>sql</a:t>
            </a:r>
            <a:r>
              <a:rPr lang="zh-CN" altLang="en-US" dirty="0" smtClean="0"/>
              <a:t>线程执行更新之前，预先将相应的数据加载到内存中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99592" y="3284984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Read thread</a:t>
            </a:r>
            <a:endParaRPr lang="zh-CN" altLang="en-US" sz="1600" dirty="0"/>
          </a:p>
        </p:txBody>
      </p:sp>
      <p:sp>
        <p:nvSpPr>
          <p:cNvPr id="5" name="流程图: 磁盘 4"/>
          <p:cNvSpPr/>
          <p:nvPr/>
        </p:nvSpPr>
        <p:spPr>
          <a:xfrm>
            <a:off x="683568" y="4869160"/>
            <a:ext cx="1368152" cy="7200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file</a:t>
            </a:r>
            <a:endParaRPr lang="zh-CN" altLang="en-US" dirty="0"/>
          </a:p>
        </p:txBody>
      </p:sp>
      <p:cxnSp>
        <p:nvCxnSpPr>
          <p:cNvPr id="6" name="直接箭头连接符 5"/>
          <p:cNvCxnSpPr>
            <a:stCxn id="4" idx="2"/>
            <a:endCxn id="5" idx="1"/>
          </p:cNvCxnSpPr>
          <p:nvPr/>
        </p:nvCxnSpPr>
        <p:spPr>
          <a:xfrm flipH="1">
            <a:off x="1367644" y="3861048"/>
            <a:ext cx="18002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27584" y="5682734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chemeClr val="bg2">
                    <a:lumMod val="50000"/>
                  </a:schemeClr>
                </a:solidFill>
              </a:rPr>
              <a:t>读本地</a:t>
            </a:r>
            <a:r>
              <a:rPr lang="en-US" altLang="zh-CN" sz="1600" dirty="0" smtClean="0">
                <a:solidFill>
                  <a:schemeClr val="bg2">
                    <a:lumMod val="50000"/>
                  </a:schemeClr>
                </a:solidFill>
              </a:rPr>
              <a:t>relay-log</a:t>
            </a:r>
            <a:r>
              <a:rPr lang="zh-CN" altLang="en-US" sz="1600" dirty="0" smtClean="0">
                <a:solidFill>
                  <a:schemeClr val="bg2">
                    <a:lumMod val="50000"/>
                  </a:schemeClr>
                </a:solidFill>
              </a:rPr>
              <a:t>文件</a:t>
            </a:r>
            <a:endParaRPr lang="zh-CN" alt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79912" y="2276872"/>
            <a:ext cx="1296144" cy="5760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队列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779912" y="3140968"/>
            <a:ext cx="1296144" cy="5760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队列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779912" y="4005064"/>
            <a:ext cx="1296144" cy="5760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队列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3779912" y="5229200"/>
            <a:ext cx="1296144" cy="5760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队列</a:t>
            </a:r>
            <a:r>
              <a:rPr lang="en-US" altLang="zh-CN" dirty="0" smtClean="0"/>
              <a:t>N</a:t>
            </a:r>
            <a:endParaRPr lang="zh-CN" altLang="en-US" dirty="0"/>
          </a:p>
        </p:txBody>
      </p:sp>
      <p:cxnSp>
        <p:nvCxnSpPr>
          <p:cNvPr id="12" name="直接箭头连接符 11"/>
          <p:cNvCxnSpPr>
            <a:stCxn id="4" idx="3"/>
            <a:endCxn id="8" idx="1"/>
          </p:cNvCxnSpPr>
          <p:nvPr/>
        </p:nvCxnSpPr>
        <p:spPr>
          <a:xfrm flipV="1">
            <a:off x="2195736" y="2564904"/>
            <a:ext cx="1584176" cy="1008112"/>
          </a:xfrm>
          <a:prstGeom prst="straightConnector1">
            <a:avLst/>
          </a:prstGeom>
          <a:ln w="31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4" idx="3"/>
            <a:endCxn id="9" idx="1"/>
          </p:cNvCxnSpPr>
          <p:nvPr/>
        </p:nvCxnSpPr>
        <p:spPr>
          <a:xfrm flipV="1">
            <a:off x="2195736" y="3429000"/>
            <a:ext cx="1584176" cy="144016"/>
          </a:xfrm>
          <a:prstGeom prst="straightConnector1">
            <a:avLst/>
          </a:prstGeom>
          <a:ln w="31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4" idx="3"/>
            <a:endCxn id="10" idx="1"/>
          </p:cNvCxnSpPr>
          <p:nvPr/>
        </p:nvCxnSpPr>
        <p:spPr>
          <a:xfrm>
            <a:off x="2195736" y="3573016"/>
            <a:ext cx="1584176" cy="720080"/>
          </a:xfrm>
          <a:prstGeom prst="straightConnector1">
            <a:avLst/>
          </a:prstGeom>
          <a:ln w="31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4" idx="3"/>
            <a:endCxn id="11" idx="1"/>
          </p:cNvCxnSpPr>
          <p:nvPr/>
        </p:nvCxnSpPr>
        <p:spPr>
          <a:xfrm>
            <a:off x="2195736" y="3573016"/>
            <a:ext cx="1584176" cy="1944216"/>
          </a:xfrm>
          <a:prstGeom prst="straightConnector1">
            <a:avLst/>
          </a:prstGeom>
          <a:ln w="31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7544" y="2204864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1.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解析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event</a:t>
            </a:r>
          </a:p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2.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提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取</a:t>
            </a:r>
            <a:r>
              <a:rPr lang="en-US" altLang="zh-CN" dirty="0" err="1" smtClean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en-US" altLang="zh-CN" dirty="0" err="1" smtClean="0">
                <a:solidFill>
                  <a:schemeClr val="bg2">
                    <a:lumMod val="50000"/>
                  </a:schemeClr>
                </a:solidFill>
              </a:rPr>
              <a:t>k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altLang="zh-CN" dirty="0" err="1" smtClean="0">
                <a:solidFill>
                  <a:schemeClr val="bg2">
                    <a:lumMod val="50000"/>
                  </a:schemeClr>
                </a:solidFill>
              </a:rPr>
              <a:t>uk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，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转换为“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select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”</a:t>
            </a:r>
            <a:endParaRPr lang="en-US" altLang="zh-CN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3.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放入队列中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948264" y="2276872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Worker thread 1</a:t>
            </a:r>
            <a:endParaRPr lang="zh-CN" altLang="en-US" sz="1600" dirty="0"/>
          </a:p>
        </p:txBody>
      </p:sp>
      <p:sp>
        <p:nvSpPr>
          <p:cNvPr id="18" name="矩形 17"/>
          <p:cNvSpPr/>
          <p:nvPr/>
        </p:nvSpPr>
        <p:spPr>
          <a:xfrm>
            <a:off x="6948264" y="3140968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Worker  thread2</a:t>
            </a:r>
            <a:endParaRPr lang="zh-CN" altLang="en-US" sz="1600" dirty="0"/>
          </a:p>
        </p:txBody>
      </p:sp>
      <p:sp>
        <p:nvSpPr>
          <p:cNvPr id="19" name="矩形 18"/>
          <p:cNvSpPr/>
          <p:nvPr/>
        </p:nvSpPr>
        <p:spPr>
          <a:xfrm>
            <a:off x="6948264" y="4005064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Worker thread3</a:t>
            </a:r>
            <a:endParaRPr lang="zh-CN" altLang="en-US" sz="1600" dirty="0"/>
          </a:p>
        </p:txBody>
      </p:sp>
      <p:sp>
        <p:nvSpPr>
          <p:cNvPr id="20" name="矩形 19"/>
          <p:cNvSpPr/>
          <p:nvPr/>
        </p:nvSpPr>
        <p:spPr>
          <a:xfrm>
            <a:off x="6948264" y="5229200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Worker  thread N</a:t>
            </a:r>
            <a:endParaRPr lang="zh-CN" altLang="en-US" sz="1600" dirty="0"/>
          </a:p>
        </p:txBody>
      </p:sp>
      <p:cxnSp>
        <p:nvCxnSpPr>
          <p:cNvPr id="21" name="直接箭头连接符 20"/>
          <p:cNvCxnSpPr>
            <a:stCxn id="17" idx="1"/>
            <a:endCxn id="8" idx="3"/>
          </p:cNvCxnSpPr>
          <p:nvPr/>
        </p:nvCxnSpPr>
        <p:spPr>
          <a:xfrm flipH="1">
            <a:off x="5076056" y="2564904"/>
            <a:ext cx="1872208" cy="0"/>
          </a:xfrm>
          <a:prstGeom prst="straightConnector1">
            <a:avLst/>
          </a:prstGeom>
          <a:ln w="31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18" idx="1"/>
            <a:endCxn id="9" idx="3"/>
          </p:cNvCxnSpPr>
          <p:nvPr/>
        </p:nvCxnSpPr>
        <p:spPr>
          <a:xfrm flipH="1">
            <a:off x="5076056" y="3429000"/>
            <a:ext cx="1872208" cy="0"/>
          </a:xfrm>
          <a:prstGeom prst="straightConnector1">
            <a:avLst/>
          </a:prstGeom>
          <a:ln w="31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stCxn id="19" idx="1"/>
            <a:endCxn id="10" idx="3"/>
          </p:cNvCxnSpPr>
          <p:nvPr/>
        </p:nvCxnSpPr>
        <p:spPr>
          <a:xfrm flipH="1">
            <a:off x="5076056" y="4293096"/>
            <a:ext cx="1872208" cy="0"/>
          </a:xfrm>
          <a:prstGeom prst="straightConnector1">
            <a:avLst/>
          </a:prstGeom>
          <a:ln w="31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20" idx="1"/>
            <a:endCxn id="11" idx="3"/>
          </p:cNvCxnSpPr>
          <p:nvPr/>
        </p:nvCxnSpPr>
        <p:spPr>
          <a:xfrm flipH="1">
            <a:off x="5076056" y="5517232"/>
            <a:ext cx="1872208" cy="0"/>
          </a:xfrm>
          <a:prstGeom prst="straightConnector1">
            <a:avLst/>
          </a:prstGeom>
          <a:ln w="31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76056" y="20608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Read and </a:t>
            </a:r>
            <a:r>
              <a:rPr lang="en-US" altLang="zh-CN" dirty="0" err="1" smtClean="0">
                <a:solidFill>
                  <a:schemeClr val="bg2">
                    <a:lumMod val="50000"/>
                  </a:schemeClr>
                </a:solidFill>
              </a:rPr>
              <a:t>excute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 query 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67944" y="465313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1" animBg="1"/>
      <p:bldP spid="9" grpId="1" animBg="1"/>
      <p:bldP spid="10" grpId="1" animBg="1"/>
      <p:bldP spid="11" grpId="1" animBg="1"/>
      <p:bldP spid="16" grpId="0"/>
      <p:bldP spid="17" grpId="0" animBg="1"/>
      <p:bldP spid="18" grpId="0" animBg="1"/>
      <p:bldP spid="19" grpId="0" animBg="1"/>
      <p:bldP spid="20" grpId="0" animBg="1"/>
      <p:bldP spid="25" grpId="0"/>
      <p:bldP spid="2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特点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支持</a:t>
            </a:r>
            <a:r>
              <a:rPr lang="en-US" altLang="zh-CN" sz="2400" dirty="0" smtClean="0"/>
              <a:t>ROW</a:t>
            </a:r>
            <a:r>
              <a:rPr lang="zh-CN" altLang="en-US" sz="2400" dirty="0" smtClean="0"/>
              <a:t>模式（区别于社区已有工具）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当延迟在一定范围内</a:t>
            </a:r>
            <a:r>
              <a:rPr lang="zh-CN" altLang="en-US" sz="2400" dirty="0" smtClean="0"/>
              <a:t>（默认</a:t>
            </a:r>
            <a:r>
              <a:rPr lang="en-US" altLang="zh-CN" sz="2400" dirty="0" smtClean="0"/>
              <a:t>1s</a:t>
            </a:r>
            <a:r>
              <a:rPr lang="zh-CN" altLang="en-US" sz="2400" dirty="0" smtClean="0"/>
              <a:t>，可配置）时，</a:t>
            </a:r>
            <a:r>
              <a:rPr lang="en-US" altLang="zh-CN" sz="2400" dirty="0" smtClean="0"/>
              <a:t>read</a:t>
            </a:r>
            <a:r>
              <a:rPr lang="zh-CN" altLang="en-US" sz="2400" dirty="0" smtClean="0"/>
              <a:t>线程在</a:t>
            </a:r>
            <a:r>
              <a:rPr lang="en-US" altLang="zh-CN" sz="2400" dirty="0" smtClean="0"/>
              <a:t>sleep</a:t>
            </a:r>
            <a:r>
              <a:rPr lang="zh-CN" altLang="en-US" sz="2400" dirty="0" smtClean="0"/>
              <a:t>状态，避免影响</a:t>
            </a:r>
            <a:r>
              <a:rPr lang="zh-CN" altLang="en-US" sz="2400" dirty="0" smtClean="0"/>
              <a:t>正常的备库读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限制读</a:t>
            </a:r>
            <a:r>
              <a:rPr lang="en-US" altLang="zh-CN" sz="2400" dirty="0" err="1" smtClean="0"/>
              <a:t>relaylog</a:t>
            </a:r>
            <a:r>
              <a:rPr lang="zh-CN" altLang="en-US" sz="2400" dirty="0" smtClean="0"/>
              <a:t>速度，避免过</a:t>
            </a:r>
            <a:r>
              <a:rPr lang="zh-CN" altLang="en-US" sz="2400" dirty="0" smtClean="0"/>
              <a:t>快</a:t>
            </a:r>
            <a:endParaRPr lang="en-US" altLang="zh-CN" sz="2400" dirty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在备库执行无风险</a:t>
            </a:r>
            <a:r>
              <a:rPr lang="en-US" altLang="zh-CN" sz="2400" dirty="0" smtClean="0"/>
              <a:t>SQL</a:t>
            </a:r>
            <a:r>
              <a:rPr lang="zh-CN" altLang="en-US" sz="2400" dirty="0" smtClean="0"/>
              <a:t>，影响很小</a:t>
            </a:r>
            <a:endParaRPr lang="en-US" altLang="zh-CN" sz="2400" dirty="0" smtClean="0"/>
          </a:p>
          <a:p>
            <a:endParaRPr lang="en-US" altLang="zh-CN" sz="2000" dirty="0" smtClean="0"/>
          </a:p>
          <a:p>
            <a:r>
              <a:rPr lang="zh-CN" altLang="en-US" sz="2400" dirty="0" smtClean="0">
                <a:solidFill>
                  <a:srgbClr val="FF0000"/>
                </a:solidFill>
              </a:rPr>
              <a:t>由于对备库影响不大，对那些常发生延迟的库，可以作为标配长期运行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测试结果</a:t>
            </a:r>
            <a:r>
              <a:rPr lang="en-US" altLang="zh-CN" dirty="0" smtClean="0"/>
              <a:t>(1)</a:t>
            </a:r>
            <a:endParaRPr lang="zh-CN" altLang="en-US" dirty="0"/>
          </a:p>
        </p:txBody>
      </p:sp>
      <p:pic>
        <p:nvPicPr>
          <p:cNvPr id="20482" name="Picture 2" descr="http://jira.taobao.ali.com/secure/attachment/40554/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060848"/>
            <a:ext cx="6762750" cy="3924301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251520" y="1412776"/>
            <a:ext cx="4455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buffer pool</a:t>
            </a:r>
            <a:r>
              <a:rPr lang="zh-CN" altLang="en-US" dirty="0" smtClean="0"/>
              <a:t>： </a:t>
            </a:r>
            <a:r>
              <a:rPr lang="en-US" altLang="zh-CN" dirty="0" smtClean="0"/>
              <a:t>250M (250M/4.7G = 5%)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测试结果</a:t>
            </a:r>
            <a:r>
              <a:rPr lang="en-US" altLang="zh-CN" dirty="0" smtClean="0"/>
              <a:t>(2)</a:t>
            </a:r>
            <a:endParaRPr lang="zh-CN" altLang="en-US" dirty="0"/>
          </a:p>
        </p:txBody>
      </p:sp>
      <p:pic>
        <p:nvPicPr>
          <p:cNvPr id="27650" name="Picture 2" descr="http://jira.taobao.ali.com/secure/attachment/40556/1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88840"/>
            <a:ext cx="6696075" cy="3886201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395536" y="1340768"/>
            <a:ext cx="3881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buffer pool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1G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1G/4.7G = 20%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                     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 smtClean="0"/>
              <a:t>对于热点数据集大部分都在</a:t>
            </a:r>
            <a:r>
              <a:rPr lang="en-US" altLang="zh-CN" dirty="0" smtClean="0"/>
              <a:t>buffer pool</a:t>
            </a:r>
            <a:r>
              <a:rPr lang="zh-CN" altLang="en-US" dirty="0" smtClean="0"/>
              <a:t>的场景，</a:t>
            </a:r>
            <a:r>
              <a:rPr lang="en-US" altLang="zh-CN" dirty="0" err="1" smtClean="0"/>
              <a:t>relayfetch</a:t>
            </a:r>
            <a:r>
              <a:rPr lang="zh-CN" altLang="en-US" dirty="0" smtClean="0"/>
              <a:t>无能为力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ADC</Template>
  <TotalTime>550</TotalTime>
  <Words>338</Words>
  <Application>Microsoft Macintosh PowerPoint</Application>
  <PresentationFormat>全屏显示(4:3)</PresentationFormat>
  <Paragraphs>91</Paragraphs>
  <Slides>18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ADC</vt:lpstr>
      <vt:lpstr>MySQL 复制优化</vt:lpstr>
      <vt:lpstr>提纲</vt:lpstr>
      <vt:lpstr>MySQL复制原理</vt:lpstr>
      <vt:lpstr>问题描述</vt:lpstr>
      <vt:lpstr>Relayfetch 思路</vt:lpstr>
      <vt:lpstr>特点</vt:lpstr>
      <vt:lpstr>测试结果(1)</vt:lpstr>
      <vt:lpstr>测试结果(2)</vt:lpstr>
      <vt:lpstr>PowerPoint 演示文稿</vt:lpstr>
      <vt:lpstr>MySQL并行复制</vt:lpstr>
      <vt:lpstr>社区的解决办法</vt:lpstr>
      <vt:lpstr>并行复制原理1</vt:lpstr>
      <vt:lpstr>并行复制原理1</vt:lpstr>
      <vt:lpstr>并行复制原理2</vt:lpstr>
      <vt:lpstr>并行复制原理2</vt:lpstr>
      <vt:lpstr>特点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备库预热工具</dc:title>
  <dc:creator>印风</dc:creator>
  <cp:lastModifiedBy>hailanlan 王</cp:lastModifiedBy>
  <cp:revision>201</cp:revision>
  <dcterms:created xsi:type="dcterms:W3CDTF">2012-01-16T07:58:22Z</dcterms:created>
  <dcterms:modified xsi:type="dcterms:W3CDTF">2013-07-13T09:09:52Z</dcterms:modified>
</cp:coreProperties>
</file>