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1" r:id="rId3"/>
    <p:sldId id="294" r:id="rId4"/>
    <p:sldId id="273" r:id="rId5"/>
    <p:sldId id="272" r:id="rId6"/>
    <p:sldId id="261" r:id="rId7"/>
    <p:sldId id="295" r:id="rId8"/>
    <p:sldId id="262" r:id="rId9"/>
    <p:sldId id="266" r:id="rId10"/>
    <p:sldId id="293" r:id="rId11"/>
    <p:sldId id="292" r:id="rId12"/>
    <p:sldId id="300" r:id="rId13"/>
    <p:sldId id="267" r:id="rId14"/>
    <p:sldId id="268" r:id="rId15"/>
    <p:sldId id="298" r:id="rId16"/>
    <p:sldId id="299" r:id="rId17"/>
    <p:sldId id="303" r:id="rId18"/>
    <p:sldId id="275" r:id="rId19"/>
    <p:sldId id="297" r:id="rId20"/>
    <p:sldId id="284" r:id="rId21"/>
    <p:sldId id="296" r:id="rId22"/>
    <p:sldId id="304" r:id="rId23"/>
    <p:sldId id="278" r:id="rId24"/>
    <p:sldId id="279" r:id="rId25"/>
    <p:sldId id="280" r:id="rId26"/>
    <p:sldId id="282" r:id="rId27"/>
    <p:sldId id="302" r:id="rId28"/>
    <p:sldId id="286" r:id="rId29"/>
    <p:sldId id="287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3" autoAdjust="0"/>
  </p:normalViewPr>
  <p:slideViewPr>
    <p:cSldViewPr>
      <p:cViewPr>
        <p:scale>
          <a:sx n="60" d="100"/>
          <a:sy n="6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5C70-F21F-4273-90E9-E8735D767149}" type="datetimeFigureOut">
              <a:rPr lang="zh-CN" altLang="en-US" smtClean="0"/>
              <a:t>2013/7/14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1EA0-44D1-4E3D-B34D-F2DF9361B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LTR=Learning to Rank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W1,w2</a:t>
            </a:r>
            <a:r>
              <a:rPr lang="zh-CN" altLang="en-US" dirty="0" smtClean="0"/>
              <a:t>改为向量，方程改为内积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2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Ctr</a:t>
            </a:r>
            <a:r>
              <a:rPr lang="zh-CN" altLang="en-US" dirty="0" smtClean="0"/>
              <a:t>差值有置信度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57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量级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0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保持排序的稳定性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79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由于是</a:t>
            </a:r>
            <a:r>
              <a:rPr lang="en-US" altLang="zh-CN" dirty="0" smtClean="0"/>
              <a:t>2</a:t>
            </a:r>
            <a:r>
              <a:rPr lang="zh-CN" altLang="en-US" dirty="0" smtClean="0"/>
              <a:t>次方所以无约束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次方程的导数为</a:t>
            </a:r>
            <a:r>
              <a:rPr lang="en-US" altLang="zh-CN" dirty="0" smtClean="0"/>
              <a:t>0</a:t>
            </a:r>
          </a:p>
          <a:p>
            <a:r>
              <a:rPr lang="en-US" altLang="zh-CN" dirty="0" err="1" smtClean="0"/>
              <a:t>wTx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xTw</a:t>
            </a:r>
            <a:endParaRPr lang="en-US" altLang="zh-CN" dirty="0" smtClean="0"/>
          </a:p>
          <a:p>
            <a:r>
              <a:rPr lang="en-US" altLang="zh-CN" dirty="0" smtClean="0"/>
              <a:t>Y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-1,y</a:t>
            </a:r>
            <a:r>
              <a:rPr lang="zh-CN" altLang="en-US" dirty="0" smtClean="0"/>
              <a:t>满足交换律，</a:t>
            </a:r>
            <a:r>
              <a:rPr lang="en-US" altLang="zh-CN" dirty="0" smtClean="0"/>
              <a:t>y^2=1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0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9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9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万的样本集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并行版本分为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万，耗时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单机版本耗时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个小时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最终模型训练结果一致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1EA0-44D1-4E3D-B34D-F2DF9361B10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0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0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过程 16"/>
          <p:cNvSpPr/>
          <p:nvPr userDrawn="1"/>
        </p:nvSpPr>
        <p:spPr>
          <a:xfrm>
            <a:off x="0" y="2996951"/>
            <a:ext cx="9144000" cy="235642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 rot="2700000">
            <a:off x="6099733" y="3215618"/>
            <a:ext cx="3808468" cy="2232555"/>
            <a:chOff x="4283968" y="2924944"/>
            <a:chExt cx="2088232" cy="1224136"/>
          </a:xfrm>
        </p:grpSpPr>
        <p:sp>
          <p:nvSpPr>
            <p:cNvPr id="11" name="椭圆 10"/>
            <p:cNvSpPr/>
            <p:nvPr userDrawn="1"/>
          </p:nvSpPr>
          <p:spPr>
            <a:xfrm>
              <a:off x="4283968" y="2924944"/>
              <a:ext cx="1224136" cy="12241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流程图: 终止 11"/>
            <p:cNvSpPr/>
            <p:nvPr userDrawn="1"/>
          </p:nvSpPr>
          <p:spPr>
            <a:xfrm>
              <a:off x="5292080" y="3394436"/>
              <a:ext cx="864096" cy="285152"/>
            </a:xfrm>
            <a:prstGeom prst="flowChartTermina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4499992" y="3140968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流程图: 终止 13"/>
            <p:cNvSpPr/>
            <p:nvPr userDrawn="1"/>
          </p:nvSpPr>
          <p:spPr>
            <a:xfrm>
              <a:off x="5508104" y="3394436"/>
              <a:ext cx="864096" cy="285152"/>
            </a:xfrm>
            <a:prstGeom prst="flowChartTermina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流程图: 过程 14"/>
            <p:cNvSpPr/>
            <p:nvPr userDrawn="1"/>
          </p:nvSpPr>
          <p:spPr>
            <a:xfrm>
              <a:off x="5665135" y="3248980"/>
              <a:ext cx="58993" cy="576064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流程图: 过程 15"/>
          <p:cNvSpPr/>
          <p:nvPr userDrawn="1"/>
        </p:nvSpPr>
        <p:spPr>
          <a:xfrm>
            <a:off x="0" y="5353378"/>
            <a:ext cx="9144000" cy="7399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流程图: 过程 6"/>
          <p:cNvSpPr/>
          <p:nvPr userDrawn="1"/>
        </p:nvSpPr>
        <p:spPr>
          <a:xfrm>
            <a:off x="0" y="2132856"/>
            <a:ext cx="9144000" cy="86409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699792" y="2284306"/>
            <a:ext cx="5290865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0" name="流程图: 过程 19"/>
          <p:cNvSpPr/>
          <p:nvPr userDrawn="1"/>
        </p:nvSpPr>
        <p:spPr>
          <a:xfrm>
            <a:off x="2699792" y="3856501"/>
            <a:ext cx="5688632" cy="576064"/>
          </a:xfrm>
          <a:prstGeom prst="flowChartProcess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组合 20"/>
          <p:cNvGrpSpPr/>
          <p:nvPr userDrawn="1"/>
        </p:nvGrpSpPr>
        <p:grpSpPr>
          <a:xfrm rot="2700000">
            <a:off x="7887810" y="4006448"/>
            <a:ext cx="471111" cy="276169"/>
            <a:chOff x="4283968" y="2924944"/>
            <a:chExt cx="2088232" cy="1224136"/>
          </a:xfrm>
        </p:grpSpPr>
        <p:sp>
          <p:nvSpPr>
            <p:cNvPr id="22" name="椭圆 21"/>
            <p:cNvSpPr/>
            <p:nvPr userDrawn="1"/>
          </p:nvSpPr>
          <p:spPr>
            <a:xfrm>
              <a:off x="4283968" y="2924944"/>
              <a:ext cx="1224136" cy="1224136"/>
            </a:xfrm>
            <a:prstGeom prst="ellipse">
              <a:avLst/>
            </a:prstGeom>
            <a:solidFill>
              <a:srgbClr val="2BA6D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流程图: 终止 22"/>
            <p:cNvSpPr/>
            <p:nvPr userDrawn="1"/>
          </p:nvSpPr>
          <p:spPr>
            <a:xfrm>
              <a:off x="5292080" y="3394436"/>
              <a:ext cx="864096" cy="285152"/>
            </a:xfrm>
            <a:prstGeom prst="flowChartTerminator">
              <a:avLst/>
            </a:prstGeom>
            <a:solidFill>
              <a:srgbClr val="2BA6D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4499992" y="3140968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流程图: 终止 24"/>
            <p:cNvSpPr/>
            <p:nvPr userDrawn="1"/>
          </p:nvSpPr>
          <p:spPr>
            <a:xfrm>
              <a:off x="5508104" y="3394436"/>
              <a:ext cx="864096" cy="285152"/>
            </a:xfrm>
            <a:prstGeom prst="flowChartTerminator">
              <a:avLst/>
            </a:prstGeom>
            <a:solidFill>
              <a:srgbClr val="2BA6D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流程图: 过程 25"/>
            <p:cNvSpPr/>
            <p:nvPr userDrawn="1"/>
          </p:nvSpPr>
          <p:spPr>
            <a:xfrm>
              <a:off x="5665135" y="3248980"/>
              <a:ext cx="58993" cy="57606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7" name="Picture 2" descr="D:\work\06小敏的PPT私家菜谱\一淘模板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6473"/>
            <a:ext cx="1512168" cy="9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2699792" y="3867125"/>
            <a:ext cx="5290865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流程图: 过程 18"/>
          <p:cNvSpPr/>
          <p:nvPr userDrawn="1"/>
        </p:nvSpPr>
        <p:spPr>
          <a:xfrm>
            <a:off x="0" y="2996952"/>
            <a:ext cx="2267744" cy="2356426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6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 rot="2700000">
            <a:off x="6268067" y="4765611"/>
            <a:ext cx="3808468" cy="2232555"/>
            <a:chOff x="4283968" y="2924944"/>
            <a:chExt cx="2088232" cy="1224136"/>
          </a:xfrm>
        </p:grpSpPr>
        <p:sp>
          <p:nvSpPr>
            <p:cNvPr id="13" name="椭圆 12"/>
            <p:cNvSpPr/>
            <p:nvPr userDrawn="1"/>
          </p:nvSpPr>
          <p:spPr>
            <a:xfrm>
              <a:off x="4283968" y="2924944"/>
              <a:ext cx="1224136" cy="12241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流程图: 终止 13"/>
            <p:cNvSpPr/>
            <p:nvPr userDrawn="1"/>
          </p:nvSpPr>
          <p:spPr>
            <a:xfrm>
              <a:off x="5292080" y="3394436"/>
              <a:ext cx="864096" cy="285152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4499992" y="3140968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流程图: 终止 15"/>
            <p:cNvSpPr/>
            <p:nvPr userDrawn="1"/>
          </p:nvSpPr>
          <p:spPr>
            <a:xfrm>
              <a:off x="5508104" y="3394436"/>
              <a:ext cx="864096" cy="285152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流程图: 过程 16"/>
            <p:cNvSpPr/>
            <p:nvPr userDrawn="1"/>
          </p:nvSpPr>
          <p:spPr>
            <a:xfrm>
              <a:off x="5665135" y="3248980"/>
              <a:ext cx="58993" cy="57606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流程图: 过程 8"/>
          <p:cNvSpPr/>
          <p:nvPr userDrawn="1"/>
        </p:nvSpPr>
        <p:spPr>
          <a:xfrm>
            <a:off x="0" y="0"/>
            <a:ext cx="9144000" cy="479715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流程图: 过程 9"/>
          <p:cNvSpPr/>
          <p:nvPr userDrawn="1"/>
        </p:nvSpPr>
        <p:spPr>
          <a:xfrm>
            <a:off x="1038192" y="735107"/>
            <a:ext cx="7134109" cy="330516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流程图: 过程 10"/>
          <p:cNvSpPr/>
          <p:nvPr userDrawn="1"/>
        </p:nvSpPr>
        <p:spPr>
          <a:xfrm>
            <a:off x="1187624" y="548680"/>
            <a:ext cx="6835245" cy="367240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1904" y="501317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1904" y="32231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1904" y="5579914"/>
            <a:ext cx="5486400" cy="585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6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69576" y="198884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机器学习</a:t>
            </a:r>
            <a:r>
              <a:rPr lang="zh-CN" altLang="en-US" sz="40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在搜索排序中的应用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581128"/>
            <a:ext cx="481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一淘及搜索事业部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搜索技术  仁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论文中使用的样本选择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样本选择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次</a:t>
            </a:r>
            <a:r>
              <a:rPr lang="en-US" altLang="zh-CN" dirty="0" err="1" smtClean="0"/>
              <a:t>pv</a:t>
            </a:r>
            <a:r>
              <a:rPr lang="zh-CN" altLang="en-US" dirty="0" smtClean="0"/>
              <a:t>点击位置</a:t>
            </a:r>
            <a:endParaRPr lang="en-US" altLang="zh-CN" dirty="0" smtClean="0"/>
          </a:p>
          <a:p>
            <a:pPr lvl="2"/>
            <a:r>
              <a:rPr lang="en-US" altLang="zh-CN" strike="sngStrike" dirty="0" smtClean="0"/>
              <a:t>Click </a:t>
            </a:r>
            <a:r>
              <a:rPr lang="en-US" altLang="zh-CN" strike="sngStrike" dirty="0"/>
              <a:t>&gt; Skip </a:t>
            </a:r>
            <a:r>
              <a:rPr lang="en-US" altLang="zh-CN" strike="sngStrike" dirty="0" smtClean="0"/>
              <a:t>Above</a:t>
            </a:r>
          </a:p>
          <a:p>
            <a:pPr lvl="2"/>
            <a:r>
              <a:rPr lang="en-US" altLang="zh-CN" strike="sngStrike" dirty="0"/>
              <a:t>Last Click &gt; Skip </a:t>
            </a:r>
            <a:r>
              <a:rPr lang="en-US" altLang="zh-CN" strike="sngStrike" dirty="0" smtClean="0"/>
              <a:t>Above</a:t>
            </a:r>
          </a:p>
          <a:p>
            <a:pPr lvl="2"/>
            <a:r>
              <a:rPr lang="en-US" altLang="zh-CN" strike="sngStrike" dirty="0"/>
              <a:t>Click &gt; Earlier </a:t>
            </a:r>
            <a:r>
              <a:rPr lang="en-US" altLang="zh-CN" strike="sngStrike" dirty="0" smtClean="0"/>
              <a:t>Click</a:t>
            </a:r>
          </a:p>
          <a:p>
            <a:pPr lvl="2"/>
            <a:r>
              <a:rPr lang="en-US" altLang="zh-CN" strike="sngStrike" dirty="0"/>
              <a:t>Last Click &gt; Skip </a:t>
            </a:r>
            <a:r>
              <a:rPr lang="en-US" altLang="zh-CN" strike="sngStrike" dirty="0" smtClean="0"/>
              <a:t>Previous</a:t>
            </a:r>
          </a:p>
          <a:p>
            <a:pPr lvl="2"/>
            <a:r>
              <a:rPr lang="en-US" altLang="zh-CN" strike="sngStrike" dirty="0"/>
              <a:t>Click &gt; No-Click </a:t>
            </a:r>
            <a:r>
              <a:rPr lang="en-US" altLang="zh-CN" strike="sngStrike" dirty="0" smtClean="0"/>
              <a:t>Next</a:t>
            </a:r>
          </a:p>
          <a:p>
            <a:pPr lvl="2"/>
            <a:endParaRPr lang="en-US" altLang="zh-CN" dirty="0" smtClean="0"/>
          </a:p>
          <a:p>
            <a:pPr marL="914400" lvl="2" indent="0">
              <a:buNone/>
            </a:pPr>
            <a:endParaRPr lang="en-US" altLang="zh-CN" strike="sngStrike" dirty="0" smtClean="0"/>
          </a:p>
          <a:p>
            <a:r>
              <a:rPr lang="en-US" altLang="zh-CN" dirty="0" smtClean="0"/>
              <a:t>f</a:t>
            </a:r>
            <a:r>
              <a:rPr lang="en-US" altLang="zh-CN" baseline="-25000" dirty="0" smtClean="0"/>
              <a:t>A</a:t>
            </a:r>
            <a:r>
              <a:rPr lang="en-US" altLang="zh-CN" dirty="0" smtClean="0"/>
              <a:t> &gt; </a:t>
            </a:r>
            <a:r>
              <a:rPr lang="en-US" altLang="zh-CN" dirty="0" err="1" smtClean="0"/>
              <a:t>f</a:t>
            </a:r>
            <a:r>
              <a:rPr lang="en-US" altLang="zh-CN" baseline="-25000" dirty="0" err="1"/>
              <a:t>B</a:t>
            </a:r>
            <a:r>
              <a:rPr lang="en-US" altLang="zh-CN" dirty="0" smtClean="0"/>
              <a:t> &gt; </a:t>
            </a:r>
            <a:r>
              <a:rPr lang="en-US" altLang="zh-CN" dirty="0" err="1" smtClean="0"/>
              <a:t>f</a:t>
            </a:r>
            <a:r>
              <a:rPr lang="en-US" altLang="zh-CN" baseline="-25000" dirty="0" err="1"/>
              <a:t>C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&gt; 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D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&gt; 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E</a:t>
            </a:r>
            <a:endParaRPr lang="en-US" altLang="zh-CN" baseline="-25000" dirty="0"/>
          </a:p>
          <a:p>
            <a:endParaRPr lang="en-US" altLang="zh-CN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528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0699" y="1268760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 </a:t>
            </a:r>
            <a:r>
              <a:rPr lang="en-US" altLang="zh-CN" baseline="-25000" dirty="0" smtClean="0"/>
              <a:t>A</a:t>
            </a:r>
            <a:r>
              <a:rPr lang="en-US" altLang="zh-CN" dirty="0" smtClean="0"/>
              <a:t>= w*x</a:t>
            </a:r>
            <a:r>
              <a:rPr lang="en-US" altLang="zh-CN" baseline="-25000" dirty="0" smtClean="0"/>
              <a:t>A</a:t>
            </a:r>
            <a:endParaRPr lang="zh-CN" alt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939866" y="2330296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 </a:t>
            </a:r>
            <a:r>
              <a:rPr lang="en-US" altLang="zh-CN" baseline="-25000" dirty="0"/>
              <a:t>B</a:t>
            </a:r>
            <a:r>
              <a:rPr lang="en-US" altLang="zh-CN" dirty="0" smtClean="0"/>
              <a:t>= w*</a:t>
            </a:r>
            <a:r>
              <a:rPr lang="en-US" altLang="zh-CN" dirty="0" err="1" smtClean="0"/>
              <a:t>x</a:t>
            </a:r>
            <a:r>
              <a:rPr lang="en-US" altLang="zh-CN" baseline="-25000" dirty="0" err="1"/>
              <a:t>B</a:t>
            </a:r>
            <a:endParaRPr lang="zh-CN" alt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429000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 </a:t>
            </a:r>
            <a:r>
              <a:rPr lang="en-US" altLang="zh-CN" baseline="-25000" dirty="0"/>
              <a:t>C</a:t>
            </a:r>
            <a:r>
              <a:rPr lang="en-US" altLang="zh-CN" dirty="0" smtClean="0"/>
              <a:t>= w*</a:t>
            </a:r>
            <a:r>
              <a:rPr lang="en-US" altLang="zh-CN" dirty="0" err="1" smtClean="0"/>
              <a:t>x</a:t>
            </a:r>
            <a:r>
              <a:rPr lang="en-US" altLang="zh-CN" baseline="-25000" dirty="0" err="1"/>
              <a:t>C</a:t>
            </a:r>
            <a:endParaRPr lang="zh-CN" alt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4509120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 </a:t>
            </a:r>
            <a:r>
              <a:rPr lang="en-US" altLang="zh-CN" baseline="-25000" dirty="0" smtClean="0"/>
              <a:t>D</a:t>
            </a:r>
            <a:r>
              <a:rPr lang="en-US" altLang="zh-CN" dirty="0" smtClean="0"/>
              <a:t>= w*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D</a:t>
            </a:r>
            <a:endParaRPr lang="zh-CN" alt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5579948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 </a:t>
            </a:r>
            <a:r>
              <a:rPr lang="en-US" altLang="zh-CN" baseline="-25000" dirty="0" smtClean="0"/>
              <a:t>E</a:t>
            </a:r>
            <a:r>
              <a:rPr lang="en-US" altLang="zh-CN" dirty="0" smtClean="0"/>
              <a:t>= w*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E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648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整体统计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样本选择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340768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    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429000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  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0.1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348880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   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4571836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  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0.1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5582" y="5589240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  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0.6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5246" y="1052736"/>
            <a:ext cx="259228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E &gt; B &gt; C = D</a:t>
            </a:r>
            <a:endParaRPr lang="zh-CN" altLang="en-US" dirty="0"/>
          </a:p>
        </p:txBody>
      </p:sp>
      <p:sp>
        <p:nvSpPr>
          <p:cNvPr id="11" name="下箭头 10"/>
          <p:cNvSpPr/>
          <p:nvPr/>
        </p:nvSpPr>
        <p:spPr>
          <a:xfrm>
            <a:off x="7308304" y="1422068"/>
            <a:ext cx="504056" cy="541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390202" y="2231025"/>
            <a:ext cx="10621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8204" y="2777249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B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8204" y="3281305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8204" y="3785361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D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8204" y="4289417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</a:t>
            </a:r>
            <a:r>
              <a:rPr lang="en-US" altLang="zh-CN" dirty="0" smtClean="0"/>
              <a:t> &gt; B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32340" y="2263901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</a:t>
            </a:r>
            <a:r>
              <a:rPr lang="en-US" altLang="zh-CN" dirty="0" smtClean="0"/>
              <a:t> &gt; C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32340" y="2777249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</a:t>
            </a:r>
            <a:r>
              <a:rPr lang="en-US" altLang="zh-CN" dirty="0" smtClean="0"/>
              <a:t> &gt; D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32340" y="3281305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 &gt; C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32340" y="3785361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 &gt; D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245246" y="1922445"/>
            <a:ext cx="2592288" cy="3024336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6" y="959475"/>
            <a:ext cx="3648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959475"/>
            <a:ext cx="5112568" cy="1019175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7584" y="2125442"/>
            <a:ext cx="5112568" cy="100623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27582" y="3214854"/>
            <a:ext cx="5112569" cy="100623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27584" y="4294974"/>
            <a:ext cx="5112568" cy="100623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27582" y="5375094"/>
            <a:ext cx="5112570" cy="100623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194644" y="1469062"/>
            <a:ext cx="539552" cy="44895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607"/>
            <a:ext cx="3212523" cy="8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6595"/>
            <a:ext cx="332841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92003"/>
            <a:ext cx="3134591" cy="8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30536"/>
            <a:ext cx="3429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29909" y="5257913"/>
            <a:ext cx="27027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相同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统计商品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来生成</a:t>
            </a:r>
            <a:r>
              <a:rPr lang="en-US" altLang="zh-CN" dirty="0" smtClean="0"/>
              <a:t>pair</a:t>
            </a:r>
            <a:endParaRPr lang="en-US" altLang="zh-CN" dirty="0"/>
          </a:p>
          <a:p>
            <a:r>
              <a:rPr lang="en-US" altLang="zh-CN" dirty="0" err="1"/>
              <a:t>c</a:t>
            </a:r>
            <a:r>
              <a:rPr lang="en-US" altLang="zh-CN" dirty="0" err="1" smtClean="0"/>
              <a:t>tr</a:t>
            </a:r>
            <a:r>
              <a:rPr lang="zh-CN" altLang="en-US" dirty="0" smtClean="0"/>
              <a:t>差值需要有一定置信度</a:t>
            </a:r>
            <a:endParaRPr lang="en-US" altLang="zh-CN" dirty="0"/>
          </a:p>
          <a:p>
            <a:r>
              <a:rPr lang="zh-CN" altLang="en-US" dirty="0" smtClean="0"/>
              <a:t>没有位置信息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11438" y="3020993"/>
            <a:ext cx="73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相同</a:t>
            </a:r>
            <a:endParaRPr lang="en-US" altLang="zh-CN" dirty="0" smtClean="0"/>
          </a:p>
          <a:p>
            <a:r>
              <a:rPr lang="en-US" altLang="zh-CN" dirty="0" smtClean="0"/>
              <a:t>query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3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ctr</a:t>
            </a:r>
            <a:r>
              <a:rPr lang="zh-CN" altLang="en-US" dirty="0" smtClean="0"/>
              <a:t>单次</a:t>
            </a:r>
            <a:r>
              <a:rPr lang="en-US" altLang="zh-CN" dirty="0" smtClean="0"/>
              <a:t>PV</a:t>
            </a:r>
            <a:r>
              <a:rPr lang="zh-CN" altLang="en-US" dirty="0" smtClean="0"/>
              <a:t>样本选择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9528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348880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</a:t>
            </a:r>
            <a:r>
              <a:rPr lang="zh-CN" altLang="en-US" dirty="0"/>
              <a:t>整体</a:t>
            </a:r>
            <a:r>
              <a:rPr lang="en-US" altLang="zh-CN" dirty="0" smtClean="0"/>
              <a:t>Ctr:0.5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340768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</a:t>
            </a:r>
            <a:r>
              <a:rPr lang="zh-CN" altLang="en-US" dirty="0" smtClean="0"/>
              <a:t>整体</a:t>
            </a:r>
            <a:r>
              <a:rPr lang="en-US" altLang="zh-CN" dirty="0" smtClean="0"/>
              <a:t>Ctr:1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3429000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</a:t>
            </a:r>
            <a:r>
              <a:rPr lang="zh-CN" altLang="en-US" dirty="0"/>
              <a:t>整体</a:t>
            </a:r>
            <a:r>
              <a:rPr lang="en-US" altLang="zh-CN" dirty="0" smtClean="0"/>
              <a:t>Ctr:0.1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571836"/>
            <a:ext cx="14401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</a:t>
            </a:r>
            <a:r>
              <a:rPr lang="zh-CN" altLang="en-US" dirty="0" smtClean="0"/>
              <a:t>整体</a:t>
            </a:r>
            <a:r>
              <a:rPr lang="en-US" altLang="zh-CN" dirty="0" smtClean="0"/>
              <a:t>Ctr:0.1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5542" y="5589240"/>
            <a:ext cx="14625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</a:t>
            </a:r>
            <a:r>
              <a:rPr lang="zh-CN" altLang="en-US" dirty="0" smtClean="0"/>
              <a:t>整体</a:t>
            </a:r>
            <a:r>
              <a:rPr lang="en-US" altLang="zh-CN" dirty="0" smtClean="0"/>
              <a:t>Ctr:0.6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4668" y="3984962"/>
            <a:ext cx="10621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52670" y="4531186"/>
            <a:ext cx="10441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trike="sngStrike" dirty="0" smtClean="0"/>
              <a:t>A &gt; B</a:t>
            </a:r>
            <a:endParaRPr lang="zh-CN" altLang="en-US" strike="sngStrike" dirty="0"/>
          </a:p>
        </p:txBody>
      </p:sp>
      <p:sp>
        <p:nvSpPr>
          <p:cNvPr id="15" name="TextBox 14"/>
          <p:cNvSpPr txBox="1"/>
          <p:nvPr/>
        </p:nvSpPr>
        <p:spPr>
          <a:xfrm>
            <a:off x="6352670" y="5035242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&gt; 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52670" y="5539298"/>
            <a:ext cx="10441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trike="sngStrike" dirty="0" smtClean="0"/>
              <a:t>A &gt; D</a:t>
            </a:r>
            <a:endParaRPr lang="zh-CN" altLang="en-US" strike="sngStrike" dirty="0"/>
          </a:p>
        </p:txBody>
      </p:sp>
      <p:sp>
        <p:nvSpPr>
          <p:cNvPr id="17" name="TextBox 16"/>
          <p:cNvSpPr txBox="1"/>
          <p:nvPr/>
        </p:nvSpPr>
        <p:spPr>
          <a:xfrm>
            <a:off x="6352670" y="6043354"/>
            <a:ext cx="10441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trike="sngStrike" dirty="0"/>
              <a:t>E</a:t>
            </a:r>
            <a:r>
              <a:rPr lang="en-US" altLang="zh-CN" strike="sngStrike" dirty="0" smtClean="0"/>
              <a:t> &gt; B</a:t>
            </a:r>
            <a:endParaRPr lang="zh-CN" altLang="en-US" strike="sngStrike" dirty="0"/>
          </a:p>
        </p:txBody>
      </p:sp>
      <p:sp>
        <p:nvSpPr>
          <p:cNvPr id="18" name="TextBox 17"/>
          <p:cNvSpPr txBox="1"/>
          <p:nvPr/>
        </p:nvSpPr>
        <p:spPr>
          <a:xfrm>
            <a:off x="7576806" y="4017838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</a:t>
            </a:r>
            <a:r>
              <a:rPr lang="en-US" altLang="zh-CN" dirty="0" smtClean="0"/>
              <a:t> &gt; C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76806" y="4531186"/>
            <a:ext cx="10441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trike="sngStrike" dirty="0"/>
              <a:t>E</a:t>
            </a:r>
            <a:r>
              <a:rPr lang="en-US" altLang="zh-CN" strike="sngStrike" dirty="0" smtClean="0"/>
              <a:t> &gt; D</a:t>
            </a:r>
            <a:endParaRPr lang="zh-CN" altLang="en-US" strike="sngStrike" dirty="0"/>
          </a:p>
        </p:txBody>
      </p:sp>
      <p:sp>
        <p:nvSpPr>
          <p:cNvPr id="20" name="TextBox 19"/>
          <p:cNvSpPr txBox="1"/>
          <p:nvPr/>
        </p:nvSpPr>
        <p:spPr>
          <a:xfrm>
            <a:off x="7576806" y="5035242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 &gt; C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76806" y="5539298"/>
            <a:ext cx="1044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 &gt; D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012160" y="3676382"/>
            <a:ext cx="2880320" cy="2848962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21064" y="1052736"/>
            <a:ext cx="2769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计算特征值需要还原到单</a:t>
            </a:r>
            <a:r>
              <a:rPr lang="zh-CN" altLang="en-US" dirty="0"/>
              <a:t>次</a:t>
            </a:r>
            <a:r>
              <a:rPr lang="en-US" altLang="zh-CN" dirty="0"/>
              <a:t>PV</a:t>
            </a:r>
            <a:r>
              <a:rPr lang="zh-CN" altLang="en-US" dirty="0" smtClean="0"/>
              <a:t>下具体的用户以及当前环境</a:t>
            </a:r>
            <a:endParaRPr lang="en-US" altLang="zh-CN" dirty="0" smtClean="0"/>
          </a:p>
          <a:p>
            <a:r>
              <a:rPr lang="zh-CN" altLang="en-US" dirty="0" smtClean="0"/>
              <a:t>通过规则过滤掉其中的噪音</a:t>
            </a:r>
            <a:endParaRPr lang="en-US" altLang="zh-CN" dirty="0" smtClean="0"/>
          </a:p>
          <a:p>
            <a:r>
              <a:rPr lang="zh-CN" altLang="en-US" dirty="0" smtClean="0"/>
              <a:t>购买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点击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无行为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产生了购买行为，</a:t>
            </a:r>
            <a:r>
              <a:rPr lang="en-US" altLang="zh-CN" dirty="0" smtClean="0"/>
              <a:t>D</a:t>
            </a:r>
            <a:r>
              <a:rPr lang="zh-CN" altLang="en-US" dirty="0" smtClean="0"/>
              <a:t>产生了点击行为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67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优化目标与样本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6886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避免样本选取的偏差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Pvlog</a:t>
            </a:r>
            <a:r>
              <a:rPr lang="zh-CN" altLang="en-US" dirty="0" smtClean="0"/>
              <a:t>特征分布</a:t>
            </a:r>
            <a:r>
              <a:rPr lang="en-US" altLang="zh-CN" dirty="0"/>
              <a:t>(</a:t>
            </a:r>
            <a:r>
              <a:rPr lang="zh-CN" altLang="en-US" dirty="0" smtClean="0"/>
              <a:t>人气</a:t>
            </a:r>
            <a:r>
              <a:rPr lang="en-US" altLang="zh-CN" dirty="0" smtClean="0"/>
              <a:t>,</a:t>
            </a:r>
            <a:r>
              <a:rPr lang="zh-CN" altLang="en-US" dirty="0" smtClean="0"/>
              <a:t>卖家</a:t>
            </a:r>
            <a:r>
              <a:rPr lang="en-US" altLang="zh-CN" dirty="0" smtClean="0"/>
              <a:t>,</a:t>
            </a:r>
            <a:r>
              <a:rPr lang="zh-CN" altLang="en-US" dirty="0" smtClean="0"/>
              <a:t>文本</a:t>
            </a:r>
            <a:r>
              <a:rPr lang="en-US" altLang="zh-CN" dirty="0" smtClean="0"/>
              <a:t>) 100</a:t>
            </a:r>
            <a:r>
              <a:rPr lang="zh-CN" altLang="en-US" dirty="0" smtClean="0"/>
              <a:t>亿数据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zh-CN" altLang="en-US" dirty="0" smtClean="0"/>
              <a:t>训练样本分布</a:t>
            </a:r>
            <a:r>
              <a:rPr lang="en-US" altLang="zh-CN" dirty="0" smtClean="0"/>
              <a:t>(</a:t>
            </a:r>
            <a:r>
              <a:rPr lang="zh-CN" altLang="en-US" dirty="0" smtClean="0"/>
              <a:t>人气</a:t>
            </a:r>
            <a:r>
              <a:rPr lang="en-US" altLang="zh-CN" dirty="0" smtClean="0"/>
              <a:t>,</a:t>
            </a:r>
            <a:r>
              <a:rPr lang="zh-CN" altLang="en-US" dirty="0" smtClean="0"/>
              <a:t>卖家</a:t>
            </a:r>
            <a:r>
              <a:rPr lang="en-US" altLang="zh-CN" dirty="0" smtClean="0"/>
              <a:t>,</a:t>
            </a:r>
            <a:r>
              <a:rPr lang="zh-CN" altLang="en-US" dirty="0" smtClean="0"/>
              <a:t>文本</a:t>
            </a:r>
            <a:r>
              <a:rPr lang="en-US" altLang="zh-CN" dirty="0" smtClean="0"/>
              <a:t>) </a:t>
            </a:r>
            <a:r>
              <a:rPr lang="zh-CN" altLang="en-US" dirty="0" smtClean="0"/>
              <a:t>千万训练样本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2" y="4725144"/>
            <a:ext cx="2471936" cy="1853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9545"/>
            <a:ext cx="2471936" cy="18539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5" y="2252880"/>
            <a:ext cx="2472701" cy="17485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2880"/>
            <a:ext cx="2604120" cy="17485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40" y="2252880"/>
            <a:ext cx="2491421" cy="17485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9" y="4713604"/>
            <a:ext cx="2491421" cy="18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样本特征分析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特征分布不好的特征进行改进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对分布不合理的特征样本进行按比例抽样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AutoShape 1" descr="pic:picture|30c51dd024b6f91c023e95a0c37cd7ed.png?586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734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样本特征分析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特征与目标值的关系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AutoShape 1" descr="pic:picture|30c51dd024b6f91c023e95a0c37cd7ed.png?586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8343"/>
            <a:ext cx="5472608" cy="21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0" y="4385366"/>
            <a:ext cx="5730485" cy="22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相关性差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53126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相关性好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4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无点击样本选择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保持权重的一定程度稳定性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无点击数据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在现有排序下</a:t>
            </a:r>
            <a:r>
              <a:rPr lang="zh-CN" altLang="en-US" dirty="0"/>
              <a:t>对</a:t>
            </a:r>
            <a:r>
              <a:rPr lang="en-US" altLang="zh-CN" dirty="0" err="1" smtClean="0"/>
              <a:t>Topquery</a:t>
            </a:r>
            <a:r>
              <a:rPr lang="zh-CN" altLang="en-US" dirty="0" smtClean="0"/>
              <a:t>没有点击的数据，前</a:t>
            </a:r>
            <a:r>
              <a:rPr lang="en-US" altLang="zh-CN" dirty="0"/>
              <a:t>3</a:t>
            </a:r>
            <a:r>
              <a:rPr lang="en-US" altLang="zh-CN" dirty="0" smtClean="0"/>
              <a:t>0</a:t>
            </a:r>
            <a:r>
              <a:rPr lang="zh-CN" altLang="en-US" dirty="0" smtClean="0"/>
              <a:t>与后</a:t>
            </a:r>
            <a:r>
              <a:rPr lang="en-US" altLang="zh-CN" dirty="0"/>
              <a:t>3</a:t>
            </a:r>
            <a:r>
              <a:rPr lang="en-US" altLang="zh-CN" dirty="0" smtClean="0"/>
              <a:t>0</a:t>
            </a:r>
            <a:r>
              <a:rPr lang="zh-CN" altLang="en-US" dirty="0" smtClean="0"/>
              <a:t>形成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，随机抽取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按不同比例混合无点击与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样本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约</a:t>
            </a:r>
            <a:r>
              <a:rPr lang="en-US" altLang="zh-CN" dirty="0" smtClean="0"/>
              <a:t>50%</a:t>
            </a:r>
            <a:r>
              <a:rPr lang="zh-CN" altLang="en-US" dirty="0" smtClean="0"/>
              <a:t>的无点击样本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无点击样本训练后的权重</a:t>
            </a:r>
            <a:r>
              <a:rPr lang="zh-CN" altLang="en-US" dirty="0"/>
              <a:t>反映线上使用权重</a:t>
            </a:r>
            <a:r>
              <a:rPr lang="en-US" altLang="zh-CN" dirty="0"/>
              <a:t>w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6" name="AutoShape 1" descr="pic:picture|30c51dd024b6f91c023e95a0c37cd7ed.png?586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1059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ym typeface="Wingdings" pitchFamily="2" charset="2"/>
              </a:rPr>
              <a:t>调整无点击与有点击比例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调整</a:t>
            </a:r>
            <a:r>
              <a:rPr lang="zh-CN" altLang="en-US" dirty="0">
                <a:sym typeface="Wingdings" pitchFamily="2" charset="2"/>
              </a:rPr>
              <a:t>抽样</a:t>
            </a:r>
            <a:r>
              <a:rPr lang="zh-CN" altLang="en-US" dirty="0" smtClean="0">
                <a:sym typeface="Wingdings" pitchFamily="2" charset="2"/>
              </a:rPr>
              <a:t>策略</a:t>
            </a:r>
            <a:endParaRPr lang="en-US" altLang="zh-CN" dirty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对特征值进行改进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/>
              <a:t>分类目的模型</a:t>
            </a:r>
            <a:endParaRPr lang="en-US" altLang="zh-CN" dirty="0"/>
          </a:p>
          <a:p>
            <a:pPr lvl="1"/>
            <a:r>
              <a:rPr lang="en-US" altLang="zh-CN" dirty="0"/>
              <a:t>Query</a:t>
            </a:r>
            <a:r>
              <a:rPr lang="zh-CN" altLang="en-US" dirty="0"/>
              <a:t>类目预测结果的行业区分训练数据</a:t>
            </a:r>
            <a:endParaRPr lang="en-US" altLang="zh-CN" dirty="0"/>
          </a:p>
          <a:p>
            <a:pPr lvl="1"/>
            <a:r>
              <a:rPr lang="zh-CN" altLang="en-US" dirty="0"/>
              <a:t>手机类目的价格权重高于其他类目</a:t>
            </a:r>
          </a:p>
          <a:p>
            <a:endParaRPr lang="en-US" altLang="zh-CN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04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RankSVM</a:t>
            </a:r>
            <a:r>
              <a:rPr lang="zh-CN" altLang="en-US" dirty="0" smtClean="0"/>
              <a:t>模型（一）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2105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err="1" smtClean="0"/>
                  <a:t>RankSVM</a:t>
                </a:r>
                <a:r>
                  <a:rPr lang="zh-CN" altLang="en-US" dirty="0" smtClean="0"/>
                  <a:t>训练数据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 smtClean="0">
                  <a:ea typeface="Cambria Math"/>
                </a:endParaRPr>
              </a:p>
              <a:p>
                <a:r>
                  <a:rPr lang="en-US" altLang="zh-CN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/>
                    </m:sSubSup>
                    <m:r>
                      <a:rPr lang="en-US" altLang="zh-CN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𝑤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𝑤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210590"/>
              </a:xfrm>
              <a:blipFill rotWithShape="1">
                <a:blip r:embed="rId2"/>
                <a:stretch>
                  <a:fillRect l="-1630" t="-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47749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RankSVM</a:t>
            </a:r>
            <a:r>
              <a:rPr lang="zh-CN" altLang="en-US" dirty="0"/>
              <a:t>模型</a:t>
            </a:r>
            <a:r>
              <a:rPr lang="zh-CN" altLang="en-US" dirty="0" smtClean="0"/>
              <a:t>（二）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39248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A: 1 </a:t>
                </a:r>
                <a:r>
                  <a:rPr lang="en-US" altLang="zh-CN" dirty="0" err="1" smtClean="0"/>
                  <a:t>qid:x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 smtClean="0"/>
                  <a:t>A1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A2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A3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A4</a:t>
                </a:r>
                <a:r>
                  <a:rPr lang="en-US" altLang="zh-CN" dirty="0" smtClean="0"/>
                  <a:t>…</a:t>
                </a:r>
              </a:p>
              <a:p>
                <a:r>
                  <a:rPr lang="en-US" altLang="zh-CN" dirty="0" smtClean="0"/>
                  <a:t>B: 0 </a:t>
                </a:r>
                <a:r>
                  <a:rPr lang="en-US" altLang="zh-CN" dirty="0" err="1" smtClean="0"/>
                  <a:t>qid:x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B1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B2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B3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/>
                  <a:t>B4</a:t>
                </a:r>
                <a:r>
                  <a:rPr lang="en-US" altLang="zh-CN" dirty="0" smtClean="0"/>
                  <a:t>…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 smtClean="0"/>
                  <a:t>f(x</a:t>
                </a:r>
                <a:r>
                  <a:rPr lang="en-US" altLang="zh-CN" dirty="0"/>
                  <a:t>) </a:t>
                </a:r>
                <a:r>
                  <a:rPr lang="en-US" altLang="zh-CN" dirty="0" smtClean="0"/>
                  <a:t>=</a:t>
                </a:r>
                <a:r>
                  <a:rPr lang="en-US" altLang="zh-CN" dirty="0"/>
                  <a:t>w</a:t>
                </a:r>
                <a:r>
                  <a:rPr lang="en-US" altLang="zh-CN" sz="3200" baseline="-25000" dirty="0"/>
                  <a:t>1</a:t>
                </a:r>
                <a:r>
                  <a:rPr lang="en-US" altLang="zh-CN" dirty="0" smtClean="0"/>
                  <a:t>*(f</a:t>
                </a:r>
                <a:r>
                  <a:rPr lang="en-US" altLang="zh-CN" baseline="-25000" dirty="0" smtClean="0"/>
                  <a:t>A1</a:t>
                </a:r>
                <a:r>
                  <a:rPr lang="en-US" altLang="zh-CN" sz="3200" dirty="0" smtClean="0"/>
                  <a:t>-</a:t>
                </a:r>
                <a:r>
                  <a:rPr lang="en-US" altLang="zh-CN" dirty="0" smtClean="0"/>
                  <a:t>f</a:t>
                </a:r>
                <a:r>
                  <a:rPr lang="en-US" altLang="zh-CN" baseline="-25000" dirty="0" smtClean="0"/>
                  <a:t>B1</a:t>
                </a:r>
                <a:r>
                  <a:rPr lang="en-US" altLang="zh-CN" dirty="0" smtClean="0"/>
                  <a:t>)+w</a:t>
                </a:r>
                <a:r>
                  <a:rPr lang="en-US" altLang="zh-CN" sz="3200" baseline="-25000" dirty="0" smtClean="0"/>
                  <a:t>2</a:t>
                </a:r>
                <a:r>
                  <a:rPr lang="en-US" altLang="zh-CN" dirty="0" smtClean="0"/>
                  <a:t>*(f</a:t>
                </a:r>
                <a:r>
                  <a:rPr lang="en-US" altLang="zh-CN" baseline="-25000" dirty="0" smtClean="0"/>
                  <a:t>A2</a:t>
                </a:r>
                <a:r>
                  <a:rPr lang="en-US" altLang="zh-CN" dirty="0" smtClean="0"/>
                  <a:t>-f</a:t>
                </a:r>
                <a:r>
                  <a:rPr lang="en-US" altLang="zh-CN" baseline="-25000" dirty="0" smtClean="0"/>
                  <a:t>B2</a:t>
                </a:r>
                <a:r>
                  <a:rPr lang="en-US" altLang="zh-CN" dirty="0" smtClean="0"/>
                  <a:t>)+w</a:t>
                </a:r>
                <a:r>
                  <a:rPr lang="en-US" altLang="zh-CN" sz="3200" baseline="-25000" dirty="0" smtClean="0"/>
                  <a:t>3</a:t>
                </a:r>
                <a:r>
                  <a:rPr lang="en-US" altLang="zh-CN" dirty="0" smtClean="0"/>
                  <a:t>*(f</a:t>
                </a:r>
                <a:r>
                  <a:rPr lang="en-US" altLang="zh-CN" baseline="-25000" dirty="0" smtClean="0"/>
                  <a:t>A3</a:t>
                </a:r>
                <a:r>
                  <a:rPr lang="en-US" altLang="zh-CN" dirty="0" smtClean="0"/>
                  <a:t>-f</a:t>
                </a:r>
                <a:r>
                  <a:rPr lang="en-US" altLang="zh-CN" baseline="-25000" dirty="0" smtClean="0"/>
                  <a:t>B3</a:t>
                </a:r>
                <a:r>
                  <a:rPr lang="en-US" altLang="zh-CN" dirty="0" smtClean="0"/>
                  <a:t>)+…</a:t>
                </a:r>
              </a:p>
              <a:p>
                <a:pPr marL="457200" lvl="1" indent="0">
                  <a:buNone/>
                </a:pPr>
                <a:r>
                  <a:rPr lang="en-US" altLang="zh-CN" dirty="0" smtClean="0"/>
                  <a:t>x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=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f</a:t>
                </a:r>
                <a:r>
                  <a:rPr lang="en-US" altLang="zh-CN" baseline="-25000" dirty="0" smtClean="0"/>
                  <a:t>A1</a:t>
                </a:r>
                <a:r>
                  <a:rPr lang="en-US" altLang="zh-CN" dirty="0" smtClean="0"/>
                  <a:t>-f</a:t>
                </a:r>
                <a:r>
                  <a:rPr lang="en-US" altLang="zh-CN" baseline="-25000" dirty="0" smtClean="0"/>
                  <a:t>B1 ,</a:t>
                </a:r>
                <a:r>
                  <a:rPr lang="en-US" altLang="zh-CN" dirty="0" smtClean="0"/>
                  <a:t>x</a:t>
                </a:r>
                <a:r>
                  <a:rPr lang="en-US" altLang="zh-CN" baseline="-25000" dirty="0"/>
                  <a:t>2</a:t>
                </a:r>
                <a:r>
                  <a:rPr lang="en-US" altLang="zh-CN" dirty="0" smtClean="0"/>
                  <a:t>= …</a:t>
                </a:r>
                <a:endParaRPr lang="en-US" altLang="zh-CN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/>
                      <m:t>f</m:t>
                    </m:r>
                    <m:r>
                      <m:rPr>
                        <m:nor/>
                      </m:rPr>
                      <a:rPr lang="en-US" altLang="zh-CN" dirty="0"/>
                      <m:t>(</m:t>
                    </m:r>
                    <m:r>
                      <m:rPr>
                        <m:nor/>
                      </m:rPr>
                      <a:rPr lang="en-US" altLang="zh-CN" dirty="0"/>
                      <m:t>x</m:t>
                    </m:r>
                    <m:r>
                      <m:rPr>
                        <m:nor/>
                      </m:rPr>
                      <a:rPr lang="en-US" altLang="zh-CN" dirty="0"/>
                      <m:t>)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sz="4800" dirty="0" smtClean="0"/>
                  <a:t> </a:t>
                </a:r>
                <a:r>
                  <a:rPr lang="en-US" altLang="zh-CN" sz="4800" dirty="0" smtClean="0">
                    <a:solidFill>
                      <a:srgbClr val="00B050"/>
                    </a:solidFill>
                  </a:rPr>
                  <a:t>√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/>
                      <m:t>f</m:t>
                    </m:r>
                    <m:r>
                      <m:rPr>
                        <m:nor/>
                      </m:rPr>
                      <a:rPr lang="en-US" altLang="zh-CN" dirty="0"/>
                      <m:t>(</m:t>
                    </m:r>
                    <m:r>
                      <m:rPr>
                        <m:nor/>
                      </m:rPr>
                      <a:rPr lang="en-US" altLang="zh-CN" dirty="0"/>
                      <m:t>x</m:t>
                    </m:r>
                    <m:r>
                      <m:rPr>
                        <m:nor/>
                      </m:rPr>
                      <a:rPr lang="en-US" altLang="zh-CN" dirty="0"/>
                      <m:t>)</m:t>
                    </m:r>
                    <m:r>
                      <a:rPr lang="en-US" altLang="zh-CN" dirty="0">
                        <a:latin typeface="Cambria Math"/>
                      </a:rPr>
                      <m:t>&lt;</m:t>
                    </m:r>
                    <m:r>
                      <a:rPr lang="en-US" altLang="zh-CN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sz="4800" b="0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4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zh-CN" altLang="en-US" dirty="0"/>
                  <a:t>（产生</a:t>
                </a:r>
                <a:r>
                  <a:rPr lang="en-US" altLang="zh-CN" dirty="0"/>
                  <a:t>loss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392488"/>
              </a:xfrm>
              <a:blipFill rotWithShape="1">
                <a:blip r:embed="rId2"/>
                <a:stretch>
                  <a:fillRect l="-1630" t="-1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64" y="3499064"/>
            <a:ext cx="4582173" cy="30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背景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LTR</a:t>
            </a:r>
            <a:r>
              <a:rPr lang="zh-CN" altLang="en-US" dirty="0" smtClean="0">
                <a:solidFill>
                  <a:schemeClr val="tx1"/>
                </a:solidFill>
              </a:rPr>
              <a:t>方法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/>
              <a:t>评估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</a:rPr>
              <a:t>并行化与多目标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RankSVM</a:t>
            </a:r>
            <a:r>
              <a:rPr lang="zh-CN" altLang="en-US" dirty="0" smtClean="0"/>
              <a:t>模型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536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 smtClean="0"/>
                  <a:t>Loss</a:t>
                </a:r>
                <a:r>
                  <a:rPr lang="zh-CN" altLang="en-US" dirty="0" smtClean="0"/>
                  <a:t>：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 (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0, 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zh-CN" altLang="en-US" dirty="0" smtClean="0"/>
                  <a:t>（无约束）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/>
                  <a:t>Loss</a:t>
                </a:r>
                <a:r>
                  <a:rPr lang="zh-CN" altLang="en-US" dirty="0"/>
                  <a:t>：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St: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&gt;0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≤0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∉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对于一个</a:t>
                </a:r>
                <a:r>
                  <a:rPr lang="en-US" altLang="zh-CN" dirty="0" smtClean="0"/>
                  <a:t>query</a:t>
                </a:r>
                <a:r>
                  <a:rPr lang="zh-CN" altLang="en-US" dirty="0" smtClean="0"/>
                  <a:t>只有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个</a:t>
                </a:r>
                <a:r>
                  <a:rPr lang="en-US" altLang="zh-CN" dirty="0" smtClean="0"/>
                  <a:t>pair</a:t>
                </a:r>
                <a:r>
                  <a:rPr lang="zh-CN" altLang="en-US" dirty="0" smtClean="0"/>
                  <a:t>的情况：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nary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−2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536504"/>
              </a:xfrm>
              <a:blipFill rotWithShape="1">
                <a:blip r:embed="rId3"/>
                <a:stretch>
                  <a:fillRect l="-1333" t="-2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1303659" y="270892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RankSVM</a:t>
            </a:r>
            <a:r>
              <a:rPr lang="zh-CN" altLang="en-US" smtClean="0"/>
              <a:t>模型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60851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given w</a:t>
                </a:r>
                <a:r>
                  <a:rPr lang="en-US" altLang="zh-CN" baseline="30000" dirty="0" smtClean="0"/>
                  <a:t>0</a:t>
                </a:r>
              </a:p>
              <a:p>
                <a:r>
                  <a:rPr lang="en-US" altLang="zh-CN" dirty="0"/>
                  <a:t>f</a:t>
                </a:r>
                <a:r>
                  <a:rPr lang="en-US" altLang="zh-CN" dirty="0" smtClean="0"/>
                  <a:t>or k=0, 1…</a:t>
                </a:r>
              </a:p>
              <a:p>
                <a:pPr lvl="1"/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CN" dirty="0" smtClean="0"/>
                  <a:t>, stop.</a:t>
                </a:r>
              </a:p>
              <a:p>
                <a:pPr lvl="1"/>
                <a:r>
                  <a:rPr lang="en-US" altLang="zh-CN" dirty="0" smtClean="0"/>
                  <a:t>Set up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={</m:t>
                    </m:r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  <m:r>
                      <a:rPr lang="en-US" altLang="zh-CN" b="0" i="1" smtClean="0">
                        <a:latin typeface="Cambria Math"/>
                      </a:rPr>
                      <m:t>|1−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&gt;0</m:t>
                    </m:r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Solve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dirty="0" smtClean="0"/>
                  <a:t> 0,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Find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𝑎𝑟𝑔𝑚𝑖𝑛𝑓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zh-CN" altLang="en-US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608512"/>
              </a:xfrm>
              <a:blipFill rotWithShape="1">
                <a:blip r:embed="rId3"/>
                <a:stretch>
                  <a:fillRect l="-1630" t="-1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9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RankSVM</a:t>
            </a:r>
            <a:r>
              <a:rPr lang="zh-CN" altLang="en-US" dirty="0" smtClean="0"/>
              <a:t>模型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对于一个</a:t>
                </a:r>
                <a:r>
                  <a:rPr lang="en-US" altLang="zh-CN" dirty="0" smtClean="0"/>
                  <a:t>query</a:t>
                </a:r>
                <a:r>
                  <a:rPr lang="zh-CN" altLang="en-US" dirty="0" smtClean="0"/>
                  <a:t>有多个</a:t>
                </a:r>
                <a:r>
                  <a:rPr lang="en-US" altLang="zh-CN" dirty="0"/>
                  <a:t>pair</a:t>
                </a:r>
                <a:r>
                  <a:rPr lang="zh-CN" altLang="en-US" dirty="0"/>
                  <a:t>的情况</a:t>
                </a:r>
                <a:r>
                  <a:rPr lang="zh-CN" altLang="en-US" dirty="0" smtClean="0"/>
                  <a:t>：</a:t>
                </a:r>
                <a:endParaRPr lang="en-US" altLang="zh-CN" dirty="0" smtClean="0"/>
              </a:p>
              <a:p>
                <a:r>
                  <a:rPr lang="en-US" altLang="zh-CN" dirty="0"/>
                  <a:t>A: 1 </a:t>
                </a:r>
                <a:r>
                  <a:rPr lang="en-US" altLang="zh-CN" dirty="0" err="1"/>
                  <a:t>qid:x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A1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A2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A3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A4</a:t>
                </a:r>
                <a:r>
                  <a:rPr lang="en-US" altLang="zh-CN" dirty="0"/>
                  <a:t>…</a:t>
                </a:r>
              </a:p>
              <a:p>
                <a:r>
                  <a:rPr lang="en-US" altLang="zh-CN" dirty="0"/>
                  <a:t>B: 0 </a:t>
                </a:r>
                <a:r>
                  <a:rPr lang="en-US" altLang="zh-CN" dirty="0" err="1"/>
                  <a:t>qid:x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B1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B2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B3</a:t>
                </a:r>
                <a:r>
                  <a:rPr lang="en-US" altLang="zh-CN" dirty="0"/>
                  <a:t> f</a:t>
                </a:r>
                <a:r>
                  <a:rPr lang="en-US" altLang="zh-CN" baseline="-25000" dirty="0"/>
                  <a:t>B4</a:t>
                </a:r>
                <a:r>
                  <a:rPr lang="en-US" altLang="zh-CN" dirty="0" smtClean="0"/>
                  <a:t>…</a:t>
                </a:r>
              </a:p>
              <a:p>
                <a:r>
                  <a:rPr lang="en-US" altLang="zh-CN" dirty="0" smtClean="0"/>
                  <a:t>C: 1 </a:t>
                </a:r>
                <a:r>
                  <a:rPr lang="en-US" altLang="zh-CN" dirty="0" err="1"/>
                  <a:t>qid:x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f</a:t>
                </a:r>
                <a:r>
                  <a:rPr lang="en-US" altLang="zh-CN" baseline="-25000" dirty="0"/>
                  <a:t>C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 smtClean="0"/>
                  <a:t>C2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 smtClean="0"/>
                  <a:t>C3</a:t>
                </a:r>
                <a:r>
                  <a:rPr lang="en-US" altLang="zh-CN" dirty="0" smtClean="0"/>
                  <a:t> f</a:t>
                </a:r>
                <a:r>
                  <a:rPr lang="en-US" altLang="zh-CN" baseline="-25000" dirty="0" smtClean="0"/>
                  <a:t>C4</a:t>
                </a:r>
                <a:r>
                  <a:rPr lang="en-US" altLang="zh-CN" dirty="0" smtClean="0"/>
                  <a:t>…</a:t>
                </a:r>
              </a:p>
              <a:p>
                <a:r>
                  <a:rPr lang="en-US" altLang="zh-CN" dirty="0"/>
                  <a:t>Loss</a:t>
                </a:r>
                <a:r>
                  <a:rPr lang="zh-CN" altLang="en-US" dirty="0"/>
                  <a:t>：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𝐴𝑋𝑤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𝐴𝑋𝑤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0"/>
                <a:r>
                  <a:rPr lang="en-US" altLang="zh-CN" dirty="0">
                    <a:solidFill>
                      <a:prstClr val="black"/>
                    </a:solidFill>
                  </a:rPr>
                  <a:t>A=[0…0 1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0…0 -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1 0…0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] labels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1    </m:t>
                            </m:r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1−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0                     </m:t>
                            </m:r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𝑜𝑡h𝑒𝑟𝑤𝑖𝑠𝑒</m:t>
                            </m:r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𝐶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𝐴𝑋𝑤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prstClr val="black"/>
                    </a:solidFill>
                  </a:rPr>
                  <a:t> </a:t>
                </a:r>
                <a:r>
                  <a:rPr lang="zh-CN" altLang="en-US" dirty="0" smtClean="0">
                    <a:solidFill>
                      <a:prstClr val="black"/>
                    </a:solidFill>
                  </a:rPr>
                  <a:t>不可导</a:t>
                </a:r>
                <a:endParaRPr lang="en-US" altLang="zh-CN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zh-CN" altLang="en-US" dirty="0" smtClean="0">
                    <a:solidFill>
                      <a:prstClr val="black"/>
                    </a:solidFill>
                  </a:rPr>
                  <a:t>使用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TRON</a:t>
                </a:r>
                <a:r>
                  <a:rPr lang="zh-CN" altLang="en-US" dirty="0" smtClean="0">
                    <a:solidFill>
                      <a:prstClr val="black"/>
                    </a:solidFill>
                  </a:rPr>
                  <a:t>方法求解</a:t>
                </a:r>
                <a:endParaRPr lang="en-US" altLang="zh-CN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altLang="zh-CN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3"/>
                <a:stretch>
                  <a:fillRect l="-1333" t="-3161" b="-2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4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模型评估与效果评估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第三部分 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评估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模型评估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baseline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按线上参数计算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准确率</a:t>
            </a:r>
            <a:endParaRPr lang="en-US" altLang="zh-CN" dirty="0" smtClean="0"/>
          </a:p>
          <a:p>
            <a:r>
              <a:rPr lang="zh-CN" altLang="en-US" dirty="0" smtClean="0"/>
              <a:t>按模型参数计算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准确率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Abtest</a:t>
            </a:r>
            <a:r>
              <a:rPr lang="zh-CN" altLang="en-US" dirty="0" smtClean="0"/>
              <a:t>验证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809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收益</a:t>
            </a:r>
            <a:r>
              <a:rPr lang="zh-CN" altLang="en-US" dirty="0" smtClean="0"/>
              <a:t>评估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模拟</a:t>
                </a:r>
                <a:r>
                  <a:rPr lang="en-US" altLang="zh-CN" dirty="0" smtClean="0"/>
                  <a:t>rank</a:t>
                </a:r>
                <a:r>
                  <a:rPr lang="zh-CN" altLang="en-US" dirty="0" smtClean="0"/>
                  <a:t>逻辑对</a:t>
                </a:r>
                <a:r>
                  <a:rPr lang="en-US" altLang="zh-CN" dirty="0" err="1" smtClean="0"/>
                  <a:t>Pvlog</a:t>
                </a:r>
                <a:r>
                  <a:rPr lang="zh-CN" altLang="en-US" dirty="0" smtClean="0"/>
                  <a:t>进行重排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Rank</a:t>
                </a:r>
                <a:r>
                  <a:rPr lang="zh-CN" altLang="en-US" dirty="0" smtClean="0"/>
                  <a:t>对每个商品进行打分，重排</a:t>
                </a:r>
                <a:endParaRPr lang="en-US" altLang="zh-CN" dirty="0"/>
              </a:p>
              <a:p>
                <a:r>
                  <a:rPr lang="zh-CN" altLang="en-US" dirty="0" smtClean="0"/>
                  <a:t>计算</a:t>
                </a:r>
                <a:r>
                  <a:rPr lang="en-US" altLang="zh-CN" dirty="0" smtClean="0"/>
                  <a:t>CNDCG</a:t>
                </a:r>
                <a:r>
                  <a:rPr lang="zh-CN" altLang="en-US" dirty="0" smtClean="0"/>
                  <a:t>收益，全局计算目标收益</a:t>
                </a:r>
              </a:p>
              <a:p>
                <a:pPr lvl="1"/>
                <a:r>
                  <a:rPr lang="zh-CN" altLang="en-US" dirty="0" smtClean="0"/>
                  <a:t>交易的商品相关性为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（价格）</a:t>
                </a:r>
                <a:endParaRPr lang="en-US" altLang="zh-CN" dirty="0"/>
              </a:p>
              <a:p>
                <a:pPr lvl="1"/>
                <a:r>
                  <a:rPr lang="zh-CN" altLang="en-US" dirty="0" smtClean="0"/>
                  <a:t>点击的商品相关性为</a:t>
                </a:r>
                <a:r>
                  <a:rPr lang="en-US" altLang="zh-CN" dirty="0" smtClean="0"/>
                  <a:t>1</a:t>
                </a:r>
              </a:p>
              <a:p>
                <a:pPr lvl="1"/>
                <a:r>
                  <a:rPr lang="en-US" altLang="zh-CN" dirty="0" smtClean="0"/>
                  <a:t>DCG[i] = DCG[i-1] 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G[i] /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CNDCG</a:t>
                </a:r>
                <a:r>
                  <a:rPr lang="zh-CN" altLang="en-US" dirty="0" smtClean="0"/>
                  <a:t>收益与线上收益的比例通过</a:t>
                </a:r>
                <a:r>
                  <a:rPr lang="en-US" altLang="zh-CN" dirty="0" err="1" smtClean="0"/>
                  <a:t>abtest</a:t>
                </a:r>
                <a:r>
                  <a:rPr lang="zh-CN" altLang="en-US" dirty="0" smtClean="0"/>
                  <a:t>获得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找出</a:t>
                </a:r>
                <a:r>
                  <a:rPr lang="en-US" altLang="zh-CN" dirty="0" smtClean="0"/>
                  <a:t>CNDCG</a:t>
                </a:r>
                <a:r>
                  <a:rPr lang="zh-CN" altLang="en-US" dirty="0" smtClean="0"/>
                  <a:t>差异的</a:t>
                </a:r>
                <a:r>
                  <a:rPr lang="en-US" altLang="zh-CN" dirty="0" smtClean="0"/>
                  <a:t>case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755576" y="3861048"/>
            <a:ext cx="4824536" cy="1800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模型迭代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339752" y="1412776"/>
            <a:ext cx="1584176" cy="432048"/>
          </a:xfrm>
          <a:prstGeom prst="roundRect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solidFill>
                  <a:schemeClr val="bg1"/>
                </a:solidFill>
              </a:rPr>
              <a:t>Pv</a:t>
            </a:r>
            <a:r>
              <a:rPr lang="en-US" altLang="zh-CN" b="1" dirty="0" smtClean="0">
                <a:solidFill>
                  <a:schemeClr val="bg1"/>
                </a:solidFill>
              </a:rPr>
              <a:t> log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979712" y="2348880"/>
            <a:ext cx="2304256" cy="4320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按线上参数排序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2987824" y="1844824"/>
            <a:ext cx="360040" cy="50405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47664" y="3284984"/>
            <a:ext cx="3168352" cy="4320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按训练好的模型进行排序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987824" y="2780928"/>
            <a:ext cx="360040" cy="50405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355976" y="2564904"/>
            <a:ext cx="14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2" idx="3"/>
          </p:cNvCxnSpPr>
          <p:nvPr/>
        </p:nvCxnSpPr>
        <p:spPr>
          <a:xfrm>
            <a:off x="4716016" y="3501008"/>
            <a:ext cx="10799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5795976" y="2392652"/>
            <a:ext cx="1008272" cy="4320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CNDCG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795976" y="3290641"/>
            <a:ext cx="1008272" cy="4320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CNDCG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740568"/>
            <a:ext cx="108012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NDCG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收益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7664" y="4221088"/>
            <a:ext cx="144016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样本混合比例调整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7744" y="5157192"/>
            <a:ext cx="165618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模型训练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7864" y="4221088"/>
            <a:ext cx="13681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样本选择策略调整</a:t>
            </a:r>
          </a:p>
        </p:txBody>
      </p:sp>
      <p:cxnSp>
        <p:nvCxnSpPr>
          <p:cNvPr id="26" name="直接箭头连接符 25"/>
          <p:cNvCxnSpPr>
            <a:stCxn id="15" idx="3"/>
            <a:endCxn id="19" idx="1"/>
          </p:cNvCxnSpPr>
          <p:nvPr/>
        </p:nvCxnSpPr>
        <p:spPr>
          <a:xfrm>
            <a:off x="6804248" y="2608676"/>
            <a:ext cx="576064" cy="42428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6" idx="3"/>
            <a:endCxn id="19" idx="1"/>
          </p:cNvCxnSpPr>
          <p:nvPr/>
        </p:nvCxnSpPr>
        <p:spPr>
          <a:xfrm flipV="1">
            <a:off x="6804248" y="3032956"/>
            <a:ext cx="576064" cy="473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2" idx="2"/>
            <a:endCxn id="21" idx="0"/>
          </p:cNvCxnSpPr>
          <p:nvPr/>
        </p:nvCxnSpPr>
        <p:spPr>
          <a:xfrm flipH="1">
            <a:off x="3095836" y="4805863"/>
            <a:ext cx="936104" cy="351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0" idx="2"/>
            <a:endCxn id="21" idx="0"/>
          </p:cNvCxnSpPr>
          <p:nvPr/>
        </p:nvCxnSpPr>
        <p:spPr>
          <a:xfrm>
            <a:off x="2267744" y="4805863"/>
            <a:ext cx="828092" cy="351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21" idx="2"/>
            <a:endCxn id="12" idx="1"/>
          </p:cNvCxnSpPr>
          <p:nvPr/>
        </p:nvCxnSpPr>
        <p:spPr>
          <a:xfrm rot="5400000" flipH="1">
            <a:off x="1324381" y="3724291"/>
            <a:ext cx="1994738" cy="1548172"/>
          </a:xfrm>
          <a:prstGeom prst="bentConnector4">
            <a:avLst>
              <a:gd name="adj1" fmla="val -11460"/>
              <a:gd name="adj2" fmla="val 17118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20" idx="1"/>
            <a:endCxn id="20" idx="0"/>
          </p:cNvCxnSpPr>
          <p:nvPr/>
        </p:nvCxnSpPr>
        <p:spPr>
          <a:xfrm rot="10800000" flipH="1">
            <a:off x="1547664" y="4221088"/>
            <a:ext cx="720080" cy="292388"/>
          </a:xfrm>
          <a:prstGeom prst="bentConnector4">
            <a:avLst>
              <a:gd name="adj1" fmla="val -31746"/>
              <a:gd name="adj2" fmla="val 17818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22" idx="3"/>
            <a:endCxn id="22" idx="0"/>
          </p:cNvCxnSpPr>
          <p:nvPr/>
        </p:nvCxnSpPr>
        <p:spPr>
          <a:xfrm flipH="1" flipV="1">
            <a:off x="4031940" y="4221088"/>
            <a:ext cx="684076" cy="292388"/>
          </a:xfrm>
          <a:prstGeom prst="bentConnector4">
            <a:avLst>
              <a:gd name="adj1" fmla="val -33417"/>
              <a:gd name="adj2" fmla="val 17818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19" idx="2"/>
          </p:cNvCxnSpPr>
          <p:nvPr/>
        </p:nvCxnSpPr>
        <p:spPr>
          <a:xfrm>
            <a:off x="7920372" y="3325343"/>
            <a:ext cx="0" cy="39734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80312" y="3715763"/>
            <a:ext cx="108012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NDCG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差异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5976" y="5013176"/>
            <a:ext cx="13681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抽样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策略调整</a:t>
            </a:r>
          </a:p>
        </p:txBody>
      </p:sp>
      <p:cxnSp>
        <p:nvCxnSpPr>
          <p:cNvPr id="29" name="直接箭头连接符 28"/>
          <p:cNvCxnSpPr>
            <a:stCxn id="27" idx="1"/>
            <a:endCxn id="21" idx="3"/>
          </p:cNvCxnSpPr>
          <p:nvPr/>
        </p:nvCxnSpPr>
        <p:spPr>
          <a:xfrm flipH="1">
            <a:off x="3923928" y="5305564"/>
            <a:ext cx="432048" cy="20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stCxn id="27" idx="3"/>
            <a:endCxn id="27" idx="0"/>
          </p:cNvCxnSpPr>
          <p:nvPr/>
        </p:nvCxnSpPr>
        <p:spPr>
          <a:xfrm flipH="1" flipV="1">
            <a:off x="5040052" y="5013176"/>
            <a:ext cx="684076" cy="292388"/>
          </a:xfrm>
          <a:prstGeom prst="bentConnector4">
            <a:avLst>
              <a:gd name="adj1" fmla="val -33417"/>
              <a:gd name="adj2" fmla="val 17818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并行化与多目标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第四部分 模型优化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并行化（一）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ym typeface="Wingdings" pitchFamily="2" charset="2"/>
              </a:rPr>
              <a:t>需要解决的问题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内存问题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训练时间过长</a:t>
            </a:r>
            <a:endParaRPr lang="en-US" altLang="zh-CN" dirty="0" smtClean="0"/>
          </a:p>
          <a:p>
            <a:r>
              <a:rPr lang="zh-CN" altLang="en-US" dirty="0" smtClean="0"/>
              <a:t>两种基于</a:t>
            </a:r>
            <a:r>
              <a:rPr lang="en-US" altLang="zh-CN" dirty="0" smtClean="0"/>
              <a:t>MPI</a:t>
            </a:r>
            <a:r>
              <a:rPr lang="zh-CN" altLang="en-US" dirty="0"/>
              <a:t>的</a:t>
            </a:r>
            <a:r>
              <a:rPr lang="zh-CN" altLang="en-US" dirty="0" smtClean="0"/>
              <a:t>方法</a:t>
            </a:r>
          </a:p>
          <a:p>
            <a:pPr lvl="1"/>
            <a:r>
              <a:rPr lang="zh-CN" altLang="en-US" dirty="0" smtClean="0"/>
              <a:t>行列分割的并行</a:t>
            </a:r>
            <a:r>
              <a:rPr lang="en-US" altLang="zh-CN" dirty="0" smtClean="0"/>
              <a:t>SVM</a:t>
            </a:r>
          </a:p>
          <a:p>
            <a:pPr lvl="1"/>
            <a:r>
              <a:rPr lang="zh-CN" altLang="it-IT" dirty="0" smtClean="0"/>
              <a:t>行分割的并行</a:t>
            </a:r>
            <a:r>
              <a:rPr lang="it-IT" altLang="zh-CN" dirty="0" smtClean="0"/>
              <a:t>Coordinate </a:t>
            </a:r>
            <a:r>
              <a:rPr lang="en-US" altLang="zh-CN" dirty="0"/>
              <a:t>A</a:t>
            </a:r>
            <a:r>
              <a:rPr lang="it-IT" altLang="zh-CN" dirty="0" smtClean="0"/>
              <a:t>scent</a:t>
            </a:r>
            <a:r>
              <a:rPr lang="zh-CN" altLang="it-IT" dirty="0" smtClean="0"/>
              <a:t>算法</a:t>
            </a:r>
            <a:r>
              <a:rPr lang="zh-CN" altLang="en-US" dirty="0" smtClean="0"/>
              <a:t>，用于求解</a:t>
            </a:r>
            <a:r>
              <a:rPr lang="en-US" altLang="zh-CN" dirty="0" smtClean="0"/>
              <a:t>NDCG</a:t>
            </a:r>
            <a:r>
              <a:rPr lang="zh-CN" altLang="en-US" dirty="0" smtClean="0"/>
              <a:t>为目标值的样本</a:t>
            </a:r>
            <a:r>
              <a:rPr lang="zh-CN" altLang="it-IT" dirty="0" smtClean="0"/>
              <a:t> </a:t>
            </a:r>
            <a:endParaRPr lang="it-IT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863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并行化（二）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zh-CN" altLang="en-US" dirty="0" smtClean="0"/>
                  <a:t>行列分割的并行的</a:t>
                </a:r>
                <a:r>
                  <a:rPr lang="en-US" altLang="zh-CN" dirty="0" smtClean="0"/>
                  <a:t>SVM</a:t>
                </a:r>
                <a:r>
                  <a:rPr lang="zh-CN" altLang="en-US" dirty="0" smtClean="0"/>
                  <a:t>算法</a:t>
                </a:r>
                <a:endParaRPr lang="en-US" altLang="zh-CN" dirty="0" smtClean="0"/>
              </a:p>
              <a:p>
                <a:pPr lvl="1"/>
                <a:r>
                  <a:rPr lang="zh-CN" altLang="en-US" sz="3200" dirty="0"/>
                  <a:t>行分割</a:t>
                </a:r>
                <a:r>
                  <a:rPr lang="en-US" altLang="zh-CN" sz="3200" dirty="0"/>
                  <a:t>+</a:t>
                </a:r>
                <a:r>
                  <a:rPr lang="zh-CN" altLang="en-US" sz="3200" dirty="0"/>
                  <a:t>列分割：目标函数值求解、梯度函数求解，</a:t>
                </a:r>
                <a:r>
                  <a:rPr lang="zh-CN" altLang="nn-NO" sz="3200" dirty="0"/>
                  <a:t>搜索</a:t>
                </a:r>
                <a:r>
                  <a:rPr lang="zh-CN" altLang="nn-NO" sz="3200" dirty="0" smtClean="0"/>
                  <a:t>最优解</a:t>
                </a:r>
                <a:endParaRPr lang="en-US" altLang="zh-CN" sz="3200" dirty="0"/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Set up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|1−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&gt;0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0,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𝑎𝑟𝑔𝑚𝑖𝑛𝑓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>
                        <a:latin typeface="Cambria Math"/>
                      </a:rPr>
                      <m:t>+</m:t>
                    </m:r>
                    <m:r>
                      <a:rPr lang="zh-CN" altLang="en-US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zh-CN" altLang="en-US" dirty="0" smtClean="0"/>
              </a:p>
              <a:p>
                <a:r>
                  <a:rPr lang="zh-CN" altLang="en-US" dirty="0" smtClean="0"/>
                  <a:t>优点：</a:t>
                </a:r>
                <a:endParaRPr lang="en-US" altLang="zh-CN" dirty="0" smtClean="0"/>
              </a:p>
              <a:p>
                <a:pPr lvl="1"/>
                <a:r>
                  <a:rPr lang="zh-CN" altLang="en-US" sz="3200" dirty="0"/>
                  <a:t>行分割：对样本进行了拆分缩小了单个节点的计算规模</a:t>
                </a:r>
                <a:endParaRPr lang="en-US" altLang="zh-CN" sz="3200" dirty="0"/>
              </a:p>
              <a:p>
                <a:pPr lvl="1"/>
                <a:r>
                  <a:rPr lang="zh-CN" altLang="en-US" sz="3200" dirty="0"/>
                  <a:t>列分割：每个节点只保存部分全局向量（长度与特征数量相同），减少内存开销；内积操作被拆分，提高计算速度</a:t>
                </a:r>
                <a:endParaRPr lang="en-US" altLang="zh-CN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2615" r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2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LTR</a:t>
            </a:r>
            <a:r>
              <a:rPr lang="zh-CN" altLang="en-US" dirty="0" smtClean="0"/>
              <a:t>在淘宝搜索应用的背景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第一部分 </a:t>
            </a:r>
            <a:r>
              <a:rPr lang="zh-CN" altLang="en-US" dirty="0"/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val="23308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多目标（二）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ym typeface="Wingdings" pitchFamily="2" charset="2"/>
              </a:rPr>
              <a:t>需要解决的问题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现实应用中，需要同时解两个目标问题</a:t>
            </a:r>
          </a:p>
          <a:p>
            <a:pPr lvl="1"/>
            <a:r>
              <a:rPr lang="zh-CN" altLang="en-US" dirty="0" smtClean="0"/>
              <a:t>例如：</a:t>
            </a:r>
            <a:r>
              <a:rPr lang="en-US" altLang="zh-CN" dirty="0" smtClean="0"/>
              <a:t>CTR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</a:t>
            </a:r>
            <a:r>
              <a:rPr lang="zh-CN" altLang="en-US" dirty="0" smtClean="0"/>
              <a:t>客单价</a:t>
            </a:r>
          </a:p>
          <a:p>
            <a:r>
              <a:rPr lang="zh-CN" altLang="en-US" dirty="0" smtClean="0"/>
              <a:t>方法</a:t>
            </a:r>
          </a:p>
          <a:p>
            <a:pPr lvl="1"/>
            <a:r>
              <a:rPr lang="en-US" altLang="zh-CN" dirty="0" smtClean="0"/>
              <a:t>Multi-loss Pair-wise Learning</a:t>
            </a:r>
          </a:p>
          <a:p>
            <a:pPr lvl="1"/>
            <a:r>
              <a:rPr lang="zh-CN" altLang="en-US" dirty="0" smtClean="0"/>
              <a:t>再</a:t>
            </a:r>
            <a:r>
              <a:rPr lang="en-US" altLang="zh-CN" dirty="0" err="1" smtClean="0"/>
              <a:t>ctr</a:t>
            </a:r>
            <a:r>
              <a:rPr lang="zh-CN" altLang="en-US" dirty="0" smtClean="0"/>
              <a:t>样本的基础上，再加上价格的</a:t>
            </a:r>
            <a:r>
              <a:rPr lang="en-US" altLang="zh-CN" dirty="0" smtClean="0"/>
              <a:t>label</a:t>
            </a:r>
          </a:p>
          <a:p>
            <a:pPr lvl="1"/>
            <a:r>
              <a:rPr lang="zh-CN" altLang="en-US" dirty="0" smtClean="0"/>
              <a:t>基于目标函数中，</a:t>
            </a:r>
            <a:r>
              <a:rPr lang="en-US" altLang="zh-CN" dirty="0" smtClean="0"/>
              <a:t>loss</a:t>
            </a:r>
            <a:r>
              <a:rPr lang="zh-CN" altLang="en-US" dirty="0" smtClean="0"/>
              <a:t>函数进行改造，使其兼容多种目标。</a:t>
            </a:r>
            <a:endParaRPr lang="it-IT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66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多目标（二）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67544" y="1331706"/>
                <a:ext cx="8496944" cy="5259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A: 1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 err="1" smtClean="0"/>
                  <a:t>qid:x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f</a:t>
                </a:r>
                <a:r>
                  <a:rPr lang="en-US" altLang="zh-CN" sz="2400" baseline="-25000" dirty="0"/>
                  <a:t>A1</a:t>
                </a:r>
                <a:r>
                  <a:rPr lang="en-US" altLang="zh-CN" sz="2400" dirty="0"/>
                  <a:t> f</a:t>
                </a:r>
                <a:r>
                  <a:rPr lang="en-US" altLang="zh-CN" sz="2400" baseline="-25000" dirty="0"/>
                  <a:t>A2</a:t>
                </a:r>
                <a:r>
                  <a:rPr lang="en-US" altLang="zh-CN" sz="2400" dirty="0"/>
                  <a:t> f</a:t>
                </a:r>
                <a:r>
                  <a:rPr lang="en-US" altLang="zh-CN" sz="2400" baseline="-25000" dirty="0"/>
                  <a:t>A3</a:t>
                </a:r>
                <a:r>
                  <a:rPr lang="en-US" altLang="zh-CN" sz="2400" dirty="0"/>
                  <a:t> f</a:t>
                </a:r>
                <a:r>
                  <a:rPr lang="en-US" altLang="zh-CN" sz="2400" baseline="-25000" dirty="0"/>
                  <a:t>A4</a:t>
                </a:r>
                <a:r>
                  <a:rPr lang="en-US" altLang="zh-CN" sz="2400" dirty="0"/>
                  <a:t>…</a:t>
                </a:r>
              </a:p>
              <a:p>
                <a:r>
                  <a:rPr lang="en-US" altLang="zh-CN" sz="2400" dirty="0"/>
                  <a:t>B: 0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 err="1" smtClean="0"/>
                  <a:t>qid:x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f</a:t>
                </a:r>
                <a:r>
                  <a:rPr lang="en-US" altLang="zh-CN" sz="2400" baseline="-25000" dirty="0"/>
                  <a:t>B1</a:t>
                </a:r>
                <a:r>
                  <a:rPr lang="en-US" altLang="zh-CN" sz="2400" dirty="0"/>
                  <a:t> f</a:t>
                </a:r>
                <a:r>
                  <a:rPr lang="en-US" altLang="zh-CN" sz="2400" baseline="-25000" dirty="0"/>
                  <a:t>B2</a:t>
                </a:r>
                <a:r>
                  <a:rPr lang="en-US" altLang="zh-CN" sz="2400" dirty="0"/>
                  <a:t> f</a:t>
                </a:r>
                <a:r>
                  <a:rPr lang="en-US" altLang="zh-CN" sz="2400" baseline="-25000" dirty="0"/>
                  <a:t>B3</a:t>
                </a:r>
                <a:r>
                  <a:rPr lang="en-US" altLang="zh-CN" sz="2400" dirty="0"/>
                  <a:t> f</a:t>
                </a:r>
                <a:r>
                  <a:rPr lang="en-US" altLang="zh-CN" sz="2400" baseline="-25000" dirty="0"/>
                  <a:t>B4</a:t>
                </a:r>
                <a:r>
                  <a:rPr lang="en-US" altLang="zh-CN" sz="2400" dirty="0" smtClean="0"/>
                  <a:t>…                     y=1, y’=-1</a:t>
                </a:r>
                <a:endParaRPr lang="en-US" altLang="zh-CN" sz="2400" dirty="0"/>
              </a:p>
              <a:p>
                <a:endParaRPr lang="en-US" altLang="zh-CN" sz="2400" dirty="0" smtClean="0"/>
              </a:p>
              <a:p>
                <a:r>
                  <a:rPr lang="en-US" altLang="zh-CN" sz="2400" dirty="0" smtClean="0"/>
                  <a:t>Loss</a:t>
                </a:r>
                <a:r>
                  <a:rPr lang="zh-CN" altLang="en-US" sz="2400" dirty="0"/>
                  <a:t>：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C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/>
                          </a:rPr>
                          <m:t>𝑤</m:t>
                        </m:r>
                        <m:r>
                          <a:rPr lang="en-US" altLang="zh-CN" sz="2400" i="1">
                            <a:latin typeface="Cambria Math"/>
                          </a:rPr>
                          <m:t>+</m:t>
                        </m:r>
                        <m:r>
                          <a:rPr lang="en-US" altLang="zh-CN" sz="2400" i="1">
                            <a:latin typeface="Cambria Math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40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zh-CN" altLang="en-US" sz="240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40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zh-CN" altLang="en-US" sz="240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  <m:sSup>
                                      <m:sSupPr>
                                        <m:ctrlP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r>
                  <a:rPr lang="en-US" altLang="zh-CN" sz="2400" dirty="0"/>
                  <a:t>St: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&gt;0 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≤0 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∉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 smtClean="0"/>
                  <a:t>     </a:t>
                </a:r>
                <a:r>
                  <a:rPr lang="en-US" altLang="zh-CN" sz="2400" dirty="0" smtClean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altLang="zh-CN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  <m:r>
                      <a:rPr lang="en-US" altLang="zh-CN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altLang="zh-CN" sz="2400" dirty="0" smtClean="0">
                  <a:solidFill>
                    <a:srgbClr val="00B0F0"/>
                  </a:solidFill>
                </a:endParaRPr>
              </a:p>
              <a:p>
                <a:endParaRPr lang="en-US" altLang="zh-CN" sz="2400" dirty="0" smtClean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</m:d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nary>
                        </m:e>
                      </m:d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zh-CN" altLang="en-US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zh-CN" altLang="en-US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24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zh-CN" sz="2400" dirty="0">
                  <a:solidFill>
                    <a:srgbClr val="00B0F0"/>
                  </a:solidFill>
                </a:endParaRPr>
              </a:p>
              <a:p>
                <a:endParaRPr lang="en-US" altLang="zh-CN" sz="2400" dirty="0" smtClean="0">
                  <a:solidFill>
                    <a:srgbClr val="00B0F0"/>
                  </a:solidFill>
                </a:endParaRP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31706"/>
                <a:ext cx="8496944" cy="5259581"/>
              </a:xfrm>
              <a:prstGeom prst="rect">
                <a:avLst/>
              </a:prstGeom>
              <a:blipFill rotWithShape="1">
                <a:blip r:embed="rId2"/>
                <a:stretch>
                  <a:fillRect l="-1148" t="-927" r="-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5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pic>
        <p:nvPicPr>
          <p:cNvPr id="8" name="图片占位符 7" descr="IMG_37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148064" y="465313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Never try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never know</a:t>
            </a:r>
            <a:endParaRPr lang="zh-CN" alt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35896" y="5620441"/>
            <a:ext cx="1292075" cy="328369"/>
            <a:chOff x="922184" y="521306"/>
            <a:chExt cx="1292075" cy="32836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184" y="521306"/>
              <a:ext cx="280647" cy="317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29694" y="572676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 Unicode MS" pitchFamily="34" charset="-122"/>
                  <a:cs typeface="Arial" pitchFamily="34" charset="0"/>
                </a:rPr>
                <a:t>@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 Unicode MS" pitchFamily="34" charset="-122"/>
                  <a:cs typeface="Arial" pitchFamily="34" charset="0"/>
                </a:rPr>
                <a:t>曾翔</a:t>
              </a: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 Unicode MS" pitchFamily="34" charset="-122"/>
                  <a:cs typeface="Arial" pitchFamily="34" charset="0"/>
                </a:rPr>
                <a:t>-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 Unicode MS" pitchFamily="34" charset="-122"/>
                  <a:cs typeface="Arial" pitchFamily="34" charset="0"/>
                </a:rPr>
                <a:t>仁重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0064" y="188640"/>
            <a:ext cx="7452320" cy="819150"/>
          </a:xfrm>
        </p:spPr>
        <p:txBody>
          <a:bodyPr/>
          <a:lstStyle/>
          <a:p>
            <a:r>
              <a:rPr lang="zh-CN" altLang="en-US" dirty="0" smtClean="0"/>
              <a:t>背景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276872"/>
            <a:ext cx="3957637" cy="31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4943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下箭头 2"/>
          <p:cNvSpPr/>
          <p:nvPr/>
        </p:nvSpPr>
        <p:spPr>
          <a:xfrm>
            <a:off x="4139952" y="1844824"/>
            <a:ext cx="23948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45513" y="1484784"/>
            <a:ext cx="122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用户输入</a:t>
            </a:r>
            <a:r>
              <a:rPr lang="en-US" altLang="zh-CN" dirty="0" smtClean="0"/>
              <a:t>Query</a:t>
            </a:r>
            <a:endParaRPr lang="zh-CN" altLang="en-US" dirty="0"/>
          </a:p>
        </p:txBody>
      </p:sp>
      <p:cxnSp>
        <p:nvCxnSpPr>
          <p:cNvPr id="18" name="直接箭头连接符 17"/>
          <p:cNvCxnSpPr>
            <a:stCxn id="4" idx="2"/>
          </p:cNvCxnSpPr>
          <p:nvPr/>
        </p:nvCxnSpPr>
        <p:spPr>
          <a:xfrm>
            <a:off x="1057581" y="2131115"/>
            <a:ext cx="0" cy="342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5513" y="2473733"/>
            <a:ext cx="122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引擎召回商品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5513" y="3451885"/>
            <a:ext cx="122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商品计算</a:t>
            </a:r>
            <a:r>
              <a:rPr lang="en-US" altLang="zh-CN" dirty="0" smtClean="0"/>
              <a:t>feature</a:t>
            </a:r>
            <a:endParaRPr lang="zh-CN" altLang="en-US" dirty="0"/>
          </a:p>
        </p:txBody>
      </p:sp>
      <p:cxnSp>
        <p:nvCxnSpPr>
          <p:cNvPr id="32" name="直接箭头连接符 31"/>
          <p:cNvCxnSpPr/>
          <p:nvPr/>
        </p:nvCxnSpPr>
        <p:spPr>
          <a:xfrm>
            <a:off x="1057581" y="3120064"/>
            <a:ext cx="0" cy="342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283" y="4440834"/>
            <a:ext cx="12241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Rank</a:t>
            </a:r>
            <a:endParaRPr lang="zh-CN" altLang="en-US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039397" y="4098216"/>
            <a:ext cx="0" cy="342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6012160" y="2276872"/>
            <a:ext cx="432048" cy="251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364088" y="2896925"/>
            <a:ext cx="432048" cy="251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>
            <a:stCxn id="26" idx="2"/>
            <a:endCxn id="31" idx="3"/>
          </p:cNvCxnSpPr>
          <p:nvPr/>
        </p:nvCxnSpPr>
        <p:spPr>
          <a:xfrm flipH="1">
            <a:off x="1669649" y="2402451"/>
            <a:ext cx="4342511" cy="137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37" idx="2"/>
            <a:endCxn id="31" idx="3"/>
          </p:cNvCxnSpPr>
          <p:nvPr/>
        </p:nvCxnSpPr>
        <p:spPr>
          <a:xfrm flipH="1">
            <a:off x="1669649" y="3022504"/>
            <a:ext cx="3694439" cy="752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4716016" y="3578190"/>
            <a:ext cx="432048" cy="251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>
            <a:stCxn id="49" idx="2"/>
            <a:endCxn id="31" idx="3"/>
          </p:cNvCxnSpPr>
          <p:nvPr/>
        </p:nvCxnSpPr>
        <p:spPr>
          <a:xfrm flipH="1">
            <a:off x="1669649" y="3703769"/>
            <a:ext cx="3046367" cy="71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55" idx="1"/>
            <a:endCxn id="31" idx="3"/>
          </p:cNvCxnSpPr>
          <p:nvPr/>
        </p:nvCxnSpPr>
        <p:spPr>
          <a:xfrm flipH="1" flipV="1">
            <a:off x="1669649" y="3775051"/>
            <a:ext cx="1721896" cy="589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3222049" y="4327416"/>
            <a:ext cx="1157392" cy="251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左大括号 53"/>
          <p:cNvSpPr/>
          <p:nvPr/>
        </p:nvSpPr>
        <p:spPr>
          <a:xfrm>
            <a:off x="2051720" y="2402450"/>
            <a:ext cx="478877" cy="2826750"/>
          </a:xfrm>
          <a:prstGeom prst="leftBrace">
            <a:avLst>
              <a:gd name="adj1" fmla="val 8333"/>
              <a:gd name="adj2" fmla="val 84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0713" y="1196752"/>
            <a:ext cx="3960440" cy="172819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0064" y="188640"/>
            <a:ext cx="7452320" cy="819150"/>
          </a:xfrm>
        </p:spPr>
        <p:txBody>
          <a:bodyPr/>
          <a:lstStyle/>
          <a:p>
            <a:r>
              <a:rPr lang="zh-CN" altLang="en-US" dirty="0" smtClean="0"/>
              <a:t>项目背景</a:t>
            </a:r>
            <a:r>
              <a:rPr lang="en-US" altLang="zh-CN" dirty="0" smtClean="0"/>
              <a:t>-</a:t>
            </a:r>
            <a:r>
              <a:rPr lang="zh-CN" altLang="en-US" dirty="0" smtClean="0"/>
              <a:t>特征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37" y="1577553"/>
            <a:ext cx="1080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相关性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0613" y="1562690"/>
            <a:ext cx="10801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购买转化率（</a:t>
            </a:r>
            <a:r>
              <a:rPr lang="en-US" altLang="zh-CN" dirty="0" smtClean="0"/>
              <a:t>GDBT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6757" y="1556792"/>
            <a:ext cx="10801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点击</a:t>
            </a:r>
            <a:r>
              <a:rPr lang="zh-CN" altLang="en-US" dirty="0" smtClean="0"/>
              <a:t>转化率（</a:t>
            </a:r>
            <a:r>
              <a:rPr lang="en-US" altLang="zh-CN" dirty="0" smtClean="0"/>
              <a:t>LR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46712" y="1695291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二跳率（</a:t>
            </a:r>
            <a:r>
              <a:rPr lang="en-US" altLang="zh-CN" dirty="0" smtClean="0"/>
              <a:t>LR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389185" y="1196752"/>
            <a:ext cx="4215263" cy="295232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77017" y="1580384"/>
            <a:ext cx="1080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反作弊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52881" y="1556792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商业业务逻辑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23022" y="34973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预估模型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0833" y="24836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规则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60613" y="2787260"/>
            <a:ext cx="10801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个性化（</a:t>
            </a:r>
            <a:r>
              <a:rPr lang="en-US" altLang="zh-CN" dirty="0" smtClean="0"/>
              <a:t>LR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GDBT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2782669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图片质量（</a:t>
            </a:r>
            <a:r>
              <a:rPr lang="en-US" altLang="zh-CN" dirty="0" smtClean="0"/>
              <a:t>SVM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0753" y="4653136"/>
                <a:ext cx="7826079" cy="723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f(X) = w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* x</a:t>
                </a:r>
                <a:r>
                  <a:rPr lang="en-US" altLang="zh-CN" baseline="-25000" dirty="0" smtClean="0"/>
                  <a:t>1 </a:t>
                </a:r>
                <a:r>
                  <a:rPr lang="en-US" altLang="zh-CN" dirty="0" smtClean="0"/>
                  <a:t>+ w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* x</a:t>
                </a:r>
                <a:r>
                  <a:rPr lang="en-US" altLang="zh-CN" baseline="-25000" dirty="0" smtClean="0"/>
                  <a:t>2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 smtClean="0"/>
                  <a:t>* x</a:t>
                </a:r>
                <a:r>
                  <a:rPr lang="en-US" altLang="zh-CN" baseline="-25000" dirty="0" smtClean="0"/>
                  <a:t>3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</a:t>
                </a:r>
                <a:r>
                  <a:rPr lang="en-US" altLang="zh-CN" baseline="-25000" dirty="0" smtClean="0"/>
                  <a:t>4</a:t>
                </a:r>
                <a:r>
                  <a:rPr lang="en-US" altLang="zh-CN" dirty="0" smtClean="0"/>
                  <a:t>* x</a:t>
                </a:r>
                <a:r>
                  <a:rPr lang="en-US" altLang="zh-CN" baseline="-25000" dirty="0" smtClean="0"/>
                  <a:t>4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</a:t>
                </a:r>
                <a:r>
                  <a:rPr lang="en-US" altLang="zh-CN" baseline="-25000" dirty="0" smtClean="0"/>
                  <a:t>5</a:t>
                </a:r>
                <a:r>
                  <a:rPr lang="en-US" altLang="zh-CN" dirty="0" smtClean="0"/>
                  <a:t>* x</a:t>
                </a:r>
                <a:r>
                  <a:rPr lang="en-US" altLang="zh-CN" baseline="-25000" dirty="0" smtClean="0"/>
                  <a:t>5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</a:t>
                </a:r>
                <a:r>
                  <a:rPr lang="en-US" altLang="zh-CN" baseline="-25000" dirty="0" smtClean="0"/>
                  <a:t>6</a:t>
                </a:r>
                <a:r>
                  <a:rPr lang="en-US" altLang="zh-CN" dirty="0" smtClean="0"/>
                  <a:t>* x</a:t>
                </a:r>
                <a:r>
                  <a:rPr lang="en-US" altLang="zh-CN" baseline="-25000" dirty="0" smtClean="0"/>
                  <a:t>6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… </a:t>
                </a:r>
              </a:p>
              <a:p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b="0" i="1" dirty="0" smtClean="0">
                            <a:latin typeface="Cambria Math"/>
                          </a:rPr>
                          <m:t>𝑊</m:t>
                        </m:r>
                      </m:e>
                    </m:groupChr>
                    <m:r>
                      <a:rPr lang="en-US" altLang="zh-CN" b="0" i="1" dirty="0" smtClean="0">
                        <a:latin typeface="Cambria Math"/>
                      </a:rPr>
                      <m:t>∗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</m:groupCh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53" y="4653136"/>
                <a:ext cx="7826079" cy="723147"/>
              </a:xfrm>
              <a:prstGeom prst="rect">
                <a:avLst/>
              </a:prstGeom>
              <a:blipFill rotWithShape="1">
                <a:blip r:embed="rId3"/>
                <a:stretch>
                  <a:fillRect l="-623" t="-4202" b="-12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曲线连接符 20"/>
          <p:cNvCxnSpPr>
            <a:stCxn id="5" idx="2"/>
          </p:cNvCxnSpPr>
          <p:nvPr/>
        </p:nvCxnSpPr>
        <p:spPr>
          <a:xfrm rot="16200000" flipH="1">
            <a:off x="-78286" y="2921968"/>
            <a:ext cx="2706251" cy="75608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13" idx="2"/>
          </p:cNvCxnSpPr>
          <p:nvPr/>
        </p:nvCxnSpPr>
        <p:spPr>
          <a:xfrm rot="16200000" flipH="1">
            <a:off x="1093948" y="3302115"/>
            <a:ext cx="2450015" cy="25202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stCxn id="11" idx="2"/>
          </p:cNvCxnSpPr>
          <p:nvPr/>
        </p:nvCxnSpPr>
        <p:spPr>
          <a:xfrm rot="5400000">
            <a:off x="1939352" y="3175413"/>
            <a:ext cx="2703422" cy="25202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stCxn id="6" idx="2"/>
          </p:cNvCxnSpPr>
          <p:nvPr/>
        </p:nvCxnSpPr>
        <p:spPr>
          <a:xfrm rot="5400000">
            <a:off x="3495348" y="2947811"/>
            <a:ext cx="2167117" cy="124353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7" idx="2"/>
          </p:cNvCxnSpPr>
          <p:nvPr/>
        </p:nvCxnSpPr>
        <p:spPr>
          <a:xfrm rot="5400000">
            <a:off x="4536516" y="2692833"/>
            <a:ext cx="2173013" cy="174759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曲线连接符 33"/>
          <p:cNvCxnSpPr>
            <a:stCxn id="8" idx="2"/>
          </p:cNvCxnSpPr>
          <p:nvPr/>
        </p:nvCxnSpPr>
        <p:spPr>
          <a:xfrm rot="5400000">
            <a:off x="5508286" y="2374652"/>
            <a:ext cx="2311516" cy="224545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4376489"/>
            <a:ext cx="2987824" cy="20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内容占位符 2"/>
          <p:cNvSpPr>
            <a:spLocks noGrp="1"/>
          </p:cNvSpPr>
          <p:nvPr>
            <p:ph idx="1"/>
          </p:nvPr>
        </p:nvSpPr>
        <p:spPr>
          <a:xfrm>
            <a:off x="140713" y="5376698"/>
            <a:ext cx="5436096" cy="1088985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通过线性模型来组合非线性的特征</a:t>
            </a:r>
            <a:endParaRPr lang="en-US" altLang="zh-CN" dirty="0"/>
          </a:p>
          <a:p>
            <a:r>
              <a:rPr lang="zh-CN" altLang="en-US" dirty="0" smtClean="0"/>
              <a:t>计算效率高</a:t>
            </a:r>
            <a:endParaRPr lang="en-US" altLang="zh-CN" dirty="0" smtClean="0"/>
          </a:p>
          <a:p>
            <a:r>
              <a:rPr lang="zh-CN" altLang="en-US" dirty="0" smtClean="0"/>
              <a:t>可</a:t>
            </a:r>
            <a:r>
              <a:rPr lang="zh-CN" altLang="en-US" dirty="0"/>
              <a:t>解释性好</a:t>
            </a:r>
          </a:p>
          <a:p>
            <a:pPr marL="457200" lvl="1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如何确定</a:t>
            </a:r>
            <a:r>
              <a:rPr lang="zh-CN" altLang="en-US" dirty="0" smtClean="0"/>
              <a:t>各个特征的权重</a:t>
            </a:r>
            <a:r>
              <a:rPr lang="en-US" altLang="zh-CN" dirty="0"/>
              <a:t>W</a:t>
            </a:r>
            <a:endParaRPr lang="en-US" altLang="zh-CN" dirty="0" smtClean="0"/>
          </a:p>
          <a:p>
            <a:r>
              <a:rPr lang="zh-CN" altLang="en-US" dirty="0" smtClean="0"/>
              <a:t>能否不同的类目给出不同的权重</a:t>
            </a:r>
            <a:r>
              <a:rPr lang="en-US" altLang="zh-CN" dirty="0" smtClean="0"/>
              <a:t>W</a:t>
            </a:r>
          </a:p>
          <a:p>
            <a:r>
              <a:rPr lang="zh-CN" altLang="en-US" dirty="0" smtClean="0"/>
              <a:t>如何为新加入的特征设置权重</a:t>
            </a:r>
            <a:r>
              <a:rPr lang="en-US" altLang="zh-CN" dirty="0" smtClean="0"/>
              <a:t>W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如何在不同的系统中快速的迁移特征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之前</a:t>
            </a:r>
            <a:r>
              <a:rPr lang="zh-CN" altLang="en-US" dirty="0" smtClean="0"/>
              <a:t>用</a:t>
            </a:r>
            <a:r>
              <a:rPr lang="en-US" altLang="zh-CN" dirty="0" err="1" smtClean="0">
                <a:solidFill>
                  <a:schemeClr val="tx1"/>
                </a:solidFill>
              </a:rPr>
              <a:t>ABTest</a:t>
            </a:r>
            <a:r>
              <a:rPr lang="zh-CN" altLang="en-US" dirty="0" smtClean="0">
                <a:solidFill>
                  <a:schemeClr val="tx1"/>
                </a:solidFill>
              </a:rPr>
              <a:t>，现在使用</a:t>
            </a:r>
            <a:r>
              <a:rPr lang="en-US" altLang="zh-CN" dirty="0" smtClean="0">
                <a:solidFill>
                  <a:schemeClr val="tx1"/>
                </a:solidFill>
              </a:rPr>
              <a:t>LTR</a:t>
            </a:r>
          </a:p>
          <a:p>
            <a:r>
              <a:rPr lang="en-US" altLang="zh-CN" sz="3600" dirty="0" smtClean="0"/>
              <a:t>Learning </a:t>
            </a:r>
            <a:r>
              <a:rPr lang="en-US" altLang="zh-CN" sz="3600" dirty="0"/>
              <a:t>To Rank</a:t>
            </a:r>
            <a:r>
              <a:rPr lang="zh-CN" altLang="en-US" sz="3600" dirty="0"/>
              <a:t>，使用机器学习的方法来进行排序优化。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5509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LTR</a:t>
            </a:r>
            <a:r>
              <a:rPr lang="zh-CN" altLang="en-US" dirty="0" smtClean="0"/>
              <a:t>应用的方法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第三部分 </a:t>
            </a:r>
            <a:r>
              <a:rPr lang="zh-CN" altLang="en-US" dirty="0"/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32005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转化为</a:t>
            </a:r>
            <a:r>
              <a:rPr lang="en-US" altLang="zh-CN" dirty="0" smtClean="0"/>
              <a:t>pairwise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把整体的排序问题转换为商品对好坏问题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/>
              <a:t>两</a:t>
            </a:r>
            <a:r>
              <a:rPr lang="zh-CN" altLang="en-US" dirty="0" smtClean="0">
                <a:solidFill>
                  <a:schemeClr val="tx1"/>
                </a:solidFill>
              </a:rPr>
              <a:t>个商品哪个更好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 err="1">
                <a:solidFill>
                  <a:schemeClr val="tx1"/>
                </a:solidFill>
              </a:rPr>
              <a:t>Ctr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 err="1">
                <a:solidFill>
                  <a:schemeClr val="tx1"/>
                </a:solidFill>
              </a:rPr>
              <a:t>Cvr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价格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01561"/>
            <a:ext cx="22955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17" y="2780928"/>
            <a:ext cx="21907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213041" y="3711219"/>
            <a:ext cx="927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VS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优化目标与样本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样本选择</a:t>
            </a:r>
            <a:r>
              <a:rPr lang="en-US" altLang="zh-CN" dirty="0" smtClean="0"/>
              <a:t>	</a:t>
            </a:r>
          </a:p>
          <a:p>
            <a:pPr lvl="1"/>
            <a:r>
              <a:rPr lang="zh-CN" altLang="en-US" dirty="0" smtClean="0"/>
              <a:t>人工标注</a:t>
            </a:r>
            <a:r>
              <a:rPr lang="zh-CN" altLang="en-US" dirty="0"/>
              <a:t>（</a:t>
            </a:r>
            <a:r>
              <a:rPr lang="zh-CN" altLang="en-US" dirty="0" smtClean="0"/>
              <a:t>工作量巨大</a:t>
            </a:r>
            <a:r>
              <a:rPr lang="zh-CN" altLang="en-US" dirty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商品</a:t>
            </a:r>
            <a:r>
              <a:rPr lang="en-US" altLang="zh-CN" dirty="0" err="1" smtClean="0"/>
              <a:t>Ctr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商品转化率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详情页浏览时间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90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1883</Words>
  <Application>Microsoft Office PowerPoint</Application>
  <PresentationFormat>全屏显示(4:3)</PresentationFormat>
  <Paragraphs>286</Paragraphs>
  <Slides>32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agenda</vt:lpstr>
      <vt:lpstr>LTR在淘宝搜索应用的背景</vt:lpstr>
      <vt:lpstr>背景</vt:lpstr>
      <vt:lpstr>项目背景-特征</vt:lpstr>
      <vt:lpstr>背景问题</vt:lpstr>
      <vt:lpstr>LTR应用的方法</vt:lpstr>
      <vt:lpstr>转化为pairwise问题</vt:lpstr>
      <vt:lpstr>优化目标与样本</vt:lpstr>
      <vt:lpstr>论文中使用的样本选择</vt:lpstr>
      <vt:lpstr>整体统计ctr样本选择</vt:lpstr>
      <vt:lpstr>ctr单次PV样本选择</vt:lpstr>
      <vt:lpstr>优化目标与样本</vt:lpstr>
      <vt:lpstr>样本特征分析</vt:lpstr>
      <vt:lpstr>样本特征分析</vt:lpstr>
      <vt:lpstr>无点击样本选择</vt:lpstr>
      <vt:lpstr>模型优化</vt:lpstr>
      <vt:lpstr>RankSVM模型（一）</vt:lpstr>
      <vt:lpstr>RankSVM模型（二）</vt:lpstr>
      <vt:lpstr>RankSVM模型</vt:lpstr>
      <vt:lpstr>RankSVM模型</vt:lpstr>
      <vt:lpstr>RankSVM模型</vt:lpstr>
      <vt:lpstr>模型评估与效果评估</vt:lpstr>
      <vt:lpstr>模型评估</vt:lpstr>
      <vt:lpstr>收益评估</vt:lpstr>
      <vt:lpstr>模型迭代</vt:lpstr>
      <vt:lpstr>并行化与多目标</vt:lpstr>
      <vt:lpstr>并行化（一）</vt:lpstr>
      <vt:lpstr>并行化（二）</vt:lpstr>
      <vt:lpstr>多目标（二）</vt:lpstr>
      <vt:lpstr>多目标（二）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凝岚</dc:creator>
  <cp:lastModifiedBy>仁重</cp:lastModifiedBy>
  <cp:revision>368</cp:revision>
  <dcterms:created xsi:type="dcterms:W3CDTF">2013-06-14T07:54:17Z</dcterms:created>
  <dcterms:modified xsi:type="dcterms:W3CDTF">2013-07-14T01:22:23Z</dcterms:modified>
</cp:coreProperties>
</file>